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98" r:id="rId1"/>
  </p:sldMasterIdLst>
  <p:notesMasterIdLst>
    <p:notesMasterId r:id="rId18"/>
  </p:notesMasterIdLst>
  <p:sldIdLst>
    <p:sldId id="256" r:id="rId2"/>
    <p:sldId id="257" r:id="rId3"/>
    <p:sldId id="259" r:id="rId4"/>
    <p:sldId id="258" r:id="rId5"/>
    <p:sldId id="267" r:id="rId6"/>
    <p:sldId id="261" r:id="rId7"/>
    <p:sldId id="266" r:id="rId8"/>
    <p:sldId id="269" r:id="rId9"/>
    <p:sldId id="270" r:id="rId10"/>
    <p:sldId id="262" r:id="rId11"/>
    <p:sldId id="271" r:id="rId12"/>
    <p:sldId id="263" r:id="rId13"/>
    <p:sldId id="264" r:id="rId14"/>
    <p:sldId id="268" r:id="rId15"/>
    <p:sldId id="265" r:id="rId16"/>
    <p:sldId id="272" r:id="rId17"/>
  </p:sldIdLst>
  <p:sldSz cx="9144000" cy="5143500" type="screen16x9"/>
  <p:notesSz cx="6858000" cy="9144000"/>
  <p:embeddedFontLst>
    <p:embeddedFont>
      <p:font typeface="Roboto" panose="020B0604020202020204" charset="0"/>
      <p:regular r:id="rId19"/>
      <p:bold r:id="rId20"/>
      <p:italic r:id="rId21"/>
      <p:boldItalic r:id="rId22"/>
    </p:embeddedFont>
    <p:embeddedFont>
      <p:font typeface="Trebuchet MS" panose="020B0603020202020204" pitchFamily="34" charset="0"/>
      <p:regular r:id="rId23"/>
      <p:bold r:id="rId24"/>
      <p:italic r:id="rId25"/>
      <p:boldItalic r:id="rId26"/>
    </p:embeddedFont>
    <p:embeddedFont>
      <p:font typeface="Wingdings 3" panose="05040102010807070707" pitchFamily="18" charset="2"/>
      <p:regular r:id="rId2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D2ECF9"/>
    <a:srgbClr val="CBD6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8290" autoAdjust="0"/>
  </p:normalViewPr>
  <p:slideViewPr>
    <p:cSldViewPr snapToGrid="0">
      <p:cViewPr varScale="1">
        <p:scale>
          <a:sx n="133" d="100"/>
          <a:sy n="133" d="100"/>
        </p:scale>
        <p:origin x="98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theme" Target="theme/theme1.xml"/></Relationships>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3.png>
</file>

<file path=ppt/media/image4.png>
</file>

<file path=ppt/media/image5.png>
</file>

<file path=ppt/media/image6.sv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5" name="Shape 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457200" lvl="0" indent="-228600" rtl="0">
              <a:spcBef>
                <a:spcPts val="0"/>
              </a:spcBef>
            </a:pPr>
            <a:r>
              <a:rPr lang="sv"/>
              <a:t>Safe: garantera att alla tester som skulle kunna misslyckas faktiskt körs</a:t>
            </a:r>
          </a:p>
          <a:p>
            <a:pPr marL="457200" lvl="0" indent="-228600" rtl="0">
              <a:spcBef>
                <a:spcPts val="0"/>
              </a:spcBef>
            </a:pPr>
            <a:r>
              <a:rPr lang="sv"/>
              <a:t>Naiv metod: kör alla tester</a:t>
            </a:r>
          </a:p>
          <a:p>
            <a:pPr marL="457200" lvl="0" indent="-228600" rtl="0">
              <a:spcBef>
                <a:spcPts val="0"/>
              </a:spcBef>
            </a:pPr>
            <a:r>
              <a:rPr lang="sv"/>
              <a:t>Lång tid att köra alla tester</a:t>
            </a:r>
          </a:p>
          <a:p>
            <a:pPr marL="457200" lvl="0" indent="-228600" rtl="0">
              <a:spcBef>
                <a:spcPts val="0"/>
              </a:spcBef>
            </a:pPr>
            <a:r>
              <a:rPr lang="sv"/>
              <a:t>Inverterade beroenden</a:t>
            </a:r>
            <a:br>
              <a:rPr lang="sv"/>
            </a:br>
            <a:endParaRPr lang="sv"/>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4" name="Shape 8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Shape 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6" name="Shape 9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2" name="Shape 10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457200" lvl="0" indent="-304800" rtl="0">
              <a:lnSpc>
                <a:spcPct val="115000"/>
              </a:lnSpc>
              <a:spcBef>
                <a:spcPts val="0"/>
              </a:spcBef>
              <a:spcAft>
                <a:spcPts val="1600"/>
              </a:spcAft>
              <a:buSzPct val="100000"/>
              <a:buFont typeface="Roboto"/>
            </a:pPr>
            <a:r>
              <a:rPr lang="en-US" sz="1200" dirty="0">
                <a:latin typeface="Roboto"/>
                <a:ea typeface="Roboto"/>
                <a:cs typeface="Roboto"/>
                <a:sym typeface="Roboto"/>
              </a:rPr>
              <a:t>External functions</a:t>
            </a:r>
          </a:p>
          <a:p>
            <a:pPr marL="457200" lvl="0" indent="-304800" rtl="0">
              <a:lnSpc>
                <a:spcPct val="115000"/>
              </a:lnSpc>
              <a:spcBef>
                <a:spcPts val="0"/>
              </a:spcBef>
              <a:spcAft>
                <a:spcPts val="1600"/>
              </a:spcAft>
              <a:buSzPct val="100000"/>
              <a:buFont typeface="Roboto"/>
            </a:pPr>
            <a:r>
              <a:rPr lang="en-US" sz="1200" dirty="0">
                <a:latin typeface="Roboto"/>
                <a:ea typeface="Roboto"/>
                <a:cs typeface="Roboto"/>
                <a:sym typeface="Roboto"/>
              </a:rPr>
              <a:t>Change detection</a:t>
            </a:r>
            <a:br>
              <a:rPr lang="sv" sz="1200" dirty="0">
                <a:latin typeface="Roboto"/>
                <a:ea typeface="Roboto"/>
                <a:cs typeface="Roboto"/>
                <a:sym typeface="Roboto"/>
              </a:rPr>
            </a:br>
            <a:endParaRPr lang="sv" sz="1200" dirty="0">
              <a:latin typeface="Roboto"/>
              <a:ea typeface="Roboto"/>
              <a:cs typeface="Roboto"/>
              <a:sym typeface="Robo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8" name="Shape 10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Shape 1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4" name="Shape 11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Shape 1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0" name="Shape 12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Rubrikbild">
    <p:spTree>
      <p:nvGrpSpPr>
        <p:cNvPr id="1" name=""/>
        <p:cNvGrpSpPr/>
        <p:nvPr/>
      </p:nvGrpSpPr>
      <p:grpSpPr>
        <a:xfrm>
          <a:off x="0" y="0"/>
          <a:ext cx="0" cy="0"/>
          <a:chOff x="0" y="0"/>
          <a:chExt cx="0" cy="0"/>
        </a:xfrm>
      </p:grpSpPr>
      <p:grpSp>
        <p:nvGrpSpPr>
          <p:cNvPr id="16" name="Group 15"/>
          <p:cNvGrpSpPr/>
          <p:nvPr/>
        </p:nvGrpSpPr>
        <p:grpSpPr>
          <a:xfrm>
            <a:off x="0" y="-6350"/>
            <a:ext cx="9144000" cy="5149850"/>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300" y="1803400"/>
            <a:ext cx="5825202" cy="1234727"/>
          </a:xfrm>
        </p:spPr>
        <p:txBody>
          <a:bodyPr anchor="b">
            <a:noAutofit/>
          </a:bodyPr>
          <a:lstStyle>
            <a:lvl1pPr algn="r">
              <a:defRPr sz="4050">
                <a:solidFill>
                  <a:schemeClr val="accent1"/>
                </a:solidFill>
              </a:defRPr>
            </a:lvl1pPr>
          </a:lstStyle>
          <a:p>
            <a:r>
              <a:rPr lang="sv-SE"/>
              <a:t>Klicka här för att ändra format</a:t>
            </a:r>
            <a:endParaRPr lang="en-US" dirty="0"/>
          </a:p>
        </p:txBody>
      </p:sp>
      <p:sp>
        <p:nvSpPr>
          <p:cNvPr id="3" name="Subtitle 2"/>
          <p:cNvSpPr>
            <a:spLocks noGrp="1"/>
          </p:cNvSpPr>
          <p:nvPr>
            <p:ph type="subTitle" idx="1"/>
          </p:nvPr>
        </p:nvSpPr>
        <p:spPr>
          <a:xfrm>
            <a:off x="1130300" y="3038125"/>
            <a:ext cx="5825202" cy="822674"/>
          </a:xfrm>
        </p:spPr>
        <p:txBody>
          <a:bodyPr anchor="t"/>
          <a:lstStyle>
            <a:lvl1pPr marL="0" indent="0" algn="r">
              <a:buNone/>
              <a:defRPr>
                <a:solidFill>
                  <a:schemeClr val="tx1">
                    <a:lumMod val="50000"/>
                    <a:lumOff val="5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sv-SE"/>
              <a:t>Klicka om du vill redigera mall för underrubrikformat</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3008759331"/>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el och bildtext">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2552700"/>
          </a:xfrm>
        </p:spPr>
        <p:txBody>
          <a:bodyPr anchor="ctr">
            <a:normAutofit/>
          </a:bodyPr>
          <a:lstStyle>
            <a:lvl1pPr algn="l">
              <a:defRPr sz="3300" b="0" cap="none"/>
            </a:lvl1pPr>
          </a:lstStyle>
          <a:p>
            <a:r>
              <a:rPr lang="sv-SE"/>
              <a:t>Klicka här för att ändra format</a:t>
            </a:r>
            <a:endParaRPr lang="en-US" dirty="0"/>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sv-SE"/>
              <a:t>Redigera format för bakgrundstext</a:t>
            </a:r>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416093714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t med beskrivning">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sv-SE"/>
              <a:t>Klicka här för att ändra format</a:t>
            </a:r>
            <a:endParaRPr lang="en-US" dirty="0"/>
          </a:p>
        </p:txBody>
      </p:sp>
      <p:sp>
        <p:nvSpPr>
          <p:cNvPr id="23" name="Text Placeholder 9"/>
          <p:cNvSpPr>
            <a:spLocks noGrp="1"/>
          </p:cNvSpPr>
          <p:nvPr>
            <p:ph type="body" sz="quarter" idx="13"/>
          </p:nvPr>
        </p:nvSpPr>
        <p:spPr>
          <a:xfrm>
            <a:off x="1024604" y="2724150"/>
            <a:ext cx="5418393"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sv-SE"/>
              <a:t>Redigera format för bakgrundstext</a:t>
            </a:r>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sv-SE"/>
              <a:t>Redigera format för bakgrundstext</a:t>
            </a:r>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82137003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nkort">
    <p:spTree>
      <p:nvGrpSpPr>
        <p:cNvPr id="1" name=""/>
        <p:cNvGrpSpPr/>
        <p:nvPr/>
      </p:nvGrpSpPr>
      <p:grpSpPr>
        <a:xfrm>
          <a:off x="0" y="0"/>
          <a:ext cx="0" cy="0"/>
          <a:chOff x="0" y="0"/>
          <a:chExt cx="0" cy="0"/>
        </a:xfrm>
      </p:grpSpPr>
      <p:sp>
        <p:nvSpPr>
          <p:cNvPr id="2" name="Title 1"/>
          <p:cNvSpPr>
            <a:spLocks noGrp="1"/>
          </p:cNvSpPr>
          <p:nvPr>
            <p:ph type="title"/>
          </p:nvPr>
        </p:nvSpPr>
        <p:spPr>
          <a:xfrm>
            <a:off x="508001" y="1448991"/>
            <a:ext cx="6447501" cy="1946595"/>
          </a:xfrm>
        </p:spPr>
        <p:txBody>
          <a:bodyPr anchor="b">
            <a:normAutofit/>
          </a:bodyPr>
          <a:lstStyle>
            <a:lvl1pPr algn="l">
              <a:defRPr sz="3300" b="0" cap="none"/>
            </a:lvl1pPr>
          </a:lstStyle>
          <a:p>
            <a:r>
              <a:rPr lang="sv-SE"/>
              <a:t>Klicka här för att ändra format</a:t>
            </a:r>
            <a:endParaRPr lang="en-US" dirty="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sv-SE"/>
              <a:t>Redigera format för bakgrundstext</a:t>
            </a:r>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381126083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nkort för citat">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sv-SE"/>
              <a:t>Klicka här för att ändra format</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tx1">
                    <a:lumMod val="75000"/>
                    <a:lumOff val="25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sv-SE"/>
              <a:t>Redigera format för bakgrundstext</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sv-SE"/>
              <a:t>Redigera format för bakgrundstext</a:t>
            </a:r>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04754623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ant eller falskt">
    <p:spTree>
      <p:nvGrpSpPr>
        <p:cNvPr id="1" name=""/>
        <p:cNvGrpSpPr/>
        <p:nvPr/>
      </p:nvGrpSpPr>
      <p:grpSpPr>
        <a:xfrm>
          <a:off x="0" y="0"/>
          <a:ext cx="0" cy="0"/>
          <a:chOff x="0" y="0"/>
          <a:chExt cx="0" cy="0"/>
        </a:xfrm>
      </p:grpSpPr>
      <p:sp>
        <p:nvSpPr>
          <p:cNvPr id="2" name="Title 1"/>
          <p:cNvSpPr>
            <a:spLocks noGrp="1"/>
          </p:cNvSpPr>
          <p:nvPr>
            <p:ph type="title"/>
          </p:nvPr>
        </p:nvSpPr>
        <p:spPr>
          <a:xfrm>
            <a:off x="514350" y="457200"/>
            <a:ext cx="6441152" cy="2266950"/>
          </a:xfrm>
        </p:spPr>
        <p:txBody>
          <a:bodyPr anchor="ctr">
            <a:normAutofit/>
          </a:bodyPr>
          <a:lstStyle>
            <a:lvl1pPr algn="l">
              <a:defRPr sz="3300" b="0" cap="none"/>
            </a:lvl1pPr>
          </a:lstStyle>
          <a:p>
            <a:r>
              <a:rPr lang="sv-SE"/>
              <a:t>Klicka här för att ändra format</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sv-SE"/>
              <a:t>Redigera format för bakgrundstext</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sv-SE"/>
              <a:t>Redigera format för bakgrundstext</a:t>
            </a:r>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157346968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Rubrik och lodrä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a:t>Klicka här för att ändra format</a:t>
            </a:r>
            <a:endParaRPr lang="en-US" dirty="0"/>
          </a:p>
        </p:txBody>
      </p:sp>
      <p:sp>
        <p:nvSpPr>
          <p:cNvPr id="3" name="Vertical Text Placeholder 2"/>
          <p:cNvSpPr>
            <a:spLocks noGrp="1"/>
          </p:cNvSpPr>
          <p:nvPr>
            <p:ph type="body" orient="vert" idx="1"/>
          </p:nvPr>
        </p:nvSpPr>
        <p:spPr/>
        <p:txBody>
          <a:bodyPr vert="eaVert"/>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153418367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Lodrät rubrik och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5755" y="457200"/>
            <a:ext cx="978557" cy="3938588"/>
          </a:xfrm>
        </p:spPr>
        <p:txBody>
          <a:bodyPr vert="eaVert" anchor="ctr"/>
          <a:lstStyle/>
          <a:p>
            <a:r>
              <a:rPr lang="sv-SE"/>
              <a:t>Klicka här för att ändra format</a:t>
            </a:r>
            <a:endParaRPr lang="en-US" dirty="0"/>
          </a:p>
        </p:txBody>
      </p:sp>
      <p:sp>
        <p:nvSpPr>
          <p:cNvPr id="3" name="Vertical Text Placeholder 2"/>
          <p:cNvSpPr>
            <a:spLocks noGrp="1"/>
          </p:cNvSpPr>
          <p:nvPr>
            <p:ph type="body" orient="vert" idx="1"/>
          </p:nvPr>
        </p:nvSpPr>
        <p:spPr>
          <a:xfrm>
            <a:off x="508001" y="457200"/>
            <a:ext cx="5295113" cy="3938588"/>
          </a:xfrm>
        </p:spPr>
        <p:txBody>
          <a:bodyPr vert="eaVert"/>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2593395849"/>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6"/>
        <p:cNvGrpSpPr/>
        <p:nvPr/>
      </p:nvGrpSpPr>
      <p:grpSpPr>
        <a:xfrm>
          <a:off x="0" y="0"/>
          <a:ext cx="0" cy="0"/>
          <a:chOff x="0" y="0"/>
          <a:chExt cx="0" cy="0"/>
        </a:xfrm>
      </p:grpSpPr>
      <p:sp>
        <p:nvSpPr>
          <p:cNvPr id="39" name="Shape 39"/>
          <p:cNvSpPr txBox="1">
            <a:spLocks noGrp="1"/>
          </p:cNvSpPr>
          <p:nvPr>
            <p:ph type="title"/>
          </p:nvPr>
        </p:nvSpPr>
        <p:spPr>
          <a:xfrm>
            <a:off x="226077" y="357800"/>
            <a:ext cx="2808000" cy="9534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40" name="Shape 40"/>
          <p:cNvSpPr txBox="1">
            <a:spLocks noGrp="1"/>
          </p:cNvSpPr>
          <p:nvPr>
            <p:ph type="body" idx="1"/>
          </p:nvPr>
        </p:nvSpPr>
        <p:spPr>
          <a:xfrm>
            <a:off x="226075" y="1465800"/>
            <a:ext cx="2808000" cy="3163500"/>
          </a:xfrm>
          <a:prstGeom prst="rect">
            <a:avLst/>
          </a:prstGeom>
        </p:spPr>
        <p:txBody>
          <a:bodyPr lIns="91425" tIns="91425" rIns="91425" bIns="91425" anchor="t" anchorCtr="0"/>
          <a:lstStyle>
            <a:lvl1pPr lvl="0">
              <a:spcBef>
                <a:spcPts val="0"/>
              </a:spcBef>
              <a:buClr>
                <a:schemeClr val="lt1"/>
              </a:buClr>
              <a:buSzPct val="100000"/>
              <a:defRPr sz="1200">
                <a:solidFill>
                  <a:schemeClr val="lt1"/>
                </a:solidFill>
              </a:defRPr>
            </a:lvl1pPr>
            <a:lvl2pPr lvl="1">
              <a:spcBef>
                <a:spcPts val="0"/>
              </a:spcBef>
              <a:buClr>
                <a:schemeClr val="lt1"/>
              </a:buClr>
              <a:buSzPct val="100000"/>
              <a:defRPr sz="1200">
                <a:solidFill>
                  <a:schemeClr val="lt1"/>
                </a:solidFill>
              </a:defRPr>
            </a:lvl2pPr>
            <a:lvl3pPr lvl="2">
              <a:spcBef>
                <a:spcPts val="0"/>
              </a:spcBef>
              <a:buClr>
                <a:schemeClr val="lt1"/>
              </a:buClr>
              <a:buSzPct val="100000"/>
              <a:defRPr sz="1200">
                <a:solidFill>
                  <a:schemeClr val="lt1"/>
                </a:solidFill>
              </a:defRPr>
            </a:lvl3pPr>
            <a:lvl4pPr lvl="3">
              <a:spcBef>
                <a:spcPts val="0"/>
              </a:spcBef>
              <a:buClr>
                <a:schemeClr val="lt1"/>
              </a:buClr>
              <a:buSzPct val="100000"/>
              <a:defRPr sz="1200">
                <a:solidFill>
                  <a:schemeClr val="lt1"/>
                </a:solidFill>
              </a:defRPr>
            </a:lvl4pPr>
            <a:lvl5pPr lvl="4">
              <a:spcBef>
                <a:spcPts val="0"/>
              </a:spcBef>
              <a:buClr>
                <a:schemeClr val="lt1"/>
              </a:buClr>
              <a:buSzPct val="100000"/>
              <a:defRPr sz="1200">
                <a:solidFill>
                  <a:schemeClr val="lt1"/>
                </a:solidFill>
              </a:defRPr>
            </a:lvl5pPr>
            <a:lvl6pPr lvl="5">
              <a:spcBef>
                <a:spcPts val="0"/>
              </a:spcBef>
              <a:buClr>
                <a:schemeClr val="lt1"/>
              </a:buClr>
              <a:buSzPct val="100000"/>
              <a:defRPr sz="1200">
                <a:solidFill>
                  <a:schemeClr val="lt1"/>
                </a:solidFill>
              </a:defRPr>
            </a:lvl6pPr>
            <a:lvl7pPr lvl="6">
              <a:spcBef>
                <a:spcPts val="0"/>
              </a:spcBef>
              <a:buClr>
                <a:schemeClr val="lt1"/>
              </a:buClr>
              <a:buSzPct val="100000"/>
              <a:defRPr sz="1200">
                <a:solidFill>
                  <a:schemeClr val="lt1"/>
                </a:solidFill>
              </a:defRPr>
            </a:lvl7pPr>
            <a:lvl8pPr lvl="7">
              <a:spcBef>
                <a:spcPts val="0"/>
              </a:spcBef>
              <a:buClr>
                <a:schemeClr val="lt1"/>
              </a:buClr>
              <a:buSzPct val="100000"/>
              <a:defRPr sz="1200">
                <a:solidFill>
                  <a:schemeClr val="lt1"/>
                </a:solidFill>
              </a:defRPr>
            </a:lvl8pPr>
            <a:lvl9pPr lvl="8">
              <a:spcBef>
                <a:spcPts val="0"/>
              </a:spcBef>
              <a:buClr>
                <a:schemeClr val="lt1"/>
              </a:buClr>
              <a:buSzPct val="100000"/>
              <a:defRPr sz="1200">
                <a:solidFill>
                  <a:schemeClr val="lt1"/>
                </a:solidFill>
              </a:defRPr>
            </a:lvl9pPr>
          </a:lstStyle>
          <a:p>
            <a:endParaRPr/>
          </a:p>
        </p:txBody>
      </p:sp>
      <p:sp>
        <p:nvSpPr>
          <p:cNvPr id="41" name="Shape 41"/>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extLst>
      <p:ext uri="{BB962C8B-B14F-4D97-AF65-F5344CB8AC3E}">
        <p14:creationId xmlns:p14="http://schemas.microsoft.com/office/powerpoint/2010/main" val="35232801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8"/>
        <p:cNvGrpSpPr/>
        <p:nvPr/>
      </p:nvGrpSpPr>
      <p:grpSpPr>
        <a:xfrm>
          <a:off x="0" y="0"/>
          <a:ext cx="0" cy="0"/>
          <a:chOff x="0" y="0"/>
          <a:chExt cx="0" cy="0"/>
        </a:xfrm>
      </p:grpSpPr>
      <p:sp>
        <p:nvSpPr>
          <p:cNvPr id="21" name="Shape 21"/>
          <p:cNvSpPr txBox="1">
            <a:spLocks noGrp="1"/>
          </p:cNvSpPr>
          <p:nvPr>
            <p:ph type="title"/>
          </p:nvPr>
        </p:nvSpPr>
        <p:spPr>
          <a:xfrm>
            <a:off x="471900" y="738725"/>
            <a:ext cx="8222100" cy="7677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471900" y="1919075"/>
            <a:ext cx="8222100" cy="2710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3" name="Shape 23"/>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extLst>
      <p:ext uri="{BB962C8B-B14F-4D97-AF65-F5344CB8AC3E}">
        <p14:creationId xmlns:p14="http://schemas.microsoft.com/office/powerpoint/2010/main" val="37349890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Rubrik och innehål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a:t>Klicka här för att ändra format</a:t>
            </a:r>
            <a:endParaRPr lang="en-US" dirty="0"/>
          </a:p>
        </p:txBody>
      </p:sp>
      <p:sp>
        <p:nvSpPr>
          <p:cNvPr id="3" name="Content Placeholder 2"/>
          <p:cNvSpPr>
            <a:spLocks noGrp="1"/>
          </p:cNvSpPr>
          <p:nvPr>
            <p:ph idx="1"/>
          </p:nvPr>
        </p:nvSpPr>
        <p:spPr/>
        <p:txBody>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397151480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vsnittsrubrik">
    <p:spTree>
      <p:nvGrpSpPr>
        <p:cNvPr id="1" name=""/>
        <p:cNvGrpSpPr/>
        <p:nvPr/>
      </p:nvGrpSpPr>
      <p:grpSpPr>
        <a:xfrm>
          <a:off x="0" y="0"/>
          <a:ext cx="0" cy="0"/>
          <a:chOff x="0" y="0"/>
          <a:chExt cx="0" cy="0"/>
        </a:xfrm>
      </p:grpSpPr>
      <p:sp>
        <p:nvSpPr>
          <p:cNvPr id="2" name="Title 1"/>
          <p:cNvSpPr>
            <a:spLocks noGrp="1"/>
          </p:cNvSpPr>
          <p:nvPr>
            <p:ph type="title"/>
          </p:nvPr>
        </p:nvSpPr>
        <p:spPr>
          <a:xfrm>
            <a:off x="508001" y="2025651"/>
            <a:ext cx="6447501" cy="1369936"/>
          </a:xfrm>
        </p:spPr>
        <p:txBody>
          <a:bodyPr anchor="b"/>
          <a:lstStyle>
            <a:lvl1pPr algn="l">
              <a:defRPr sz="3000" b="0" cap="none"/>
            </a:lvl1pPr>
          </a:lstStyle>
          <a:p>
            <a:r>
              <a:rPr lang="sv-SE"/>
              <a:t>Klicka här för att ändra format</a:t>
            </a:r>
            <a:endParaRPr lang="en-US" dirty="0"/>
          </a:p>
        </p:txBody>
      </p:sp>
      <p:sp>
        <p:nvSpPr>
          <p:cNvPr id="3" name="Text Placeholder 2"/>
          <p:cNvSpPr>
            <a:spLocks noGrp="1"/>
          </p:cNvSpPr>
          <p:nvPr>
            <p:ph type="body" idx="1"/>
          </p:nvPr>
        </p:nvSpPr>
        <p:spPr>
          <a:xfrm>
            <a:off x="508001" y="3395586"/>
            <a:ext cx="6447501" cy="645300"/>
          </a:xfrm>
        </p:spPr>
        <p:txBody>
          <a:bodyPr anchor="t"/>
          <a:lstStyle>
            <a:lvl1pPr marL="0" indent="0" algn="l">
              <a:buNone/>
              <a:defRPr sz="150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sv-SE"/>
              <a:t>Redigera format för bakgrundstext</a:t>
            </a:r>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259498760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vå dela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a:t>Klicka här för att ändra format</a:t>
            </a:r>
            <a:endParaRPr lang="en-US" dirty="0"/>
          </a:p>
        </p:txBody>
      </p:sp>
      <p:sp>
        <p:nvSpPr>
          <p:cNvPr id="3" name="Content Placeholder 2"/>
          <p:cNvSpPr>
            <a:spLocks noGrp="1"/>
          </p:cNvSpPr>
          <p:nvPr>
            <p:ph sz="half" idx="1"/>
          </p:nvPr>
        </p:nvSpPr>
        <p:spPr>
          <a:xfrm>
            <a:off x="508001" y="1620442"/>
            <a:ext cx="3138026" cy="2910579"/>
          </a:xfrm>
        </p:spPr>
        <p:txBody>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4" name="Content Placeholder 3"/>
          <p:cNvSpPr>
            <a:spLocks noGrp="1"/>
          </p:cNvSpPr>
          <p:nvPr>
            <p:ph sz="half" idx="2"/>
          </p:nvPr>
        </p:nvSpPr>
        <p:spPr>
          <a:xfrm>
            <a:off x="3817477" y="1620442"/>
            <a:ext cx="3138026" cy="2910580"/>
          </a:xfrm>
        </p:spPr>
        <p:txBody>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2017-08-22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331444927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Jämförels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sv-SE"/>
              <a:t>Klicka här för att ändra format</a:t>
            </a:r>
            <a:endParaRPr lang="en-US" dirty="0"/>
          </a:p>
        </p:txBody>
      </p:sp>
      <p:sp>
        <p:nvSpPr>
          <p:cNvPr id="3" name="Text Placeholder 2"/>
          <p:cNvSpPr>
            <a:spLocks noGrp="1"/>
          </p:cNvSpPr>
          <p:nvPr>
            <p:ph type="body" idx="1"/>
          </p:nvPr>
        </p:nvSpPr>
        <p:spPr>
          <a:xfrm>
            <a:off x="506809" y="1620737"/>
            <a:ext cx="3139217"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sv-SE"/>
              <a:t>Redigera format för bakgrundstext</a:t>
            </a:r>
          </a:p>
        </p:txBody>
      </p:sp>
      <p:sp>
        <p:nvSpPr>
          <p:cNvPr id="4" name="Content Placeholder 3"/>
          <p:cNvSpPr>
            <a:spLocks noGrp="1"/>
          </p:cNvSpPr>
          <p:nvPr>
            <p:ph sz="half" idx="2"/>
          </p:nvPr>
        </p:nvSpPr>
        <p:spPr>
          <a:xfrm>
            <a:off x="506809" y="2052934"/>
            <a:ext cx="3139217" cy="2478088"/>
          </a:xfrm>
        </p:spPr>
        <p:txBody>
          <a:bodyPr>
            <a:normAutofit/>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5" name="Text Placeholder 4"/>
          <p:cNvSpPr>
            <a:spLocks noGrp="1"/>
          </p:cNvSpPr>
          <p:nvPr>
            <p:ph type="body" sz="quarter" idx="3"/>
          </p:nvPr>
        </p:nvSpPr>
        <p:spPr>
          <a:xfrm>
            <a:off x="3816287" y="1620737"/>
            <a:ext cx="3139214"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sv-SE"/>
              <a:t>Redigera format för bakgrundstext</a:t>
            </a:r>
          </a:p>
        </p:txBody>
      </p:sp>
      <p:sp>
        <p:nvSpPr>
          <p:cNvPr id="6" name="Content Placeholder 5"/>
          <p:cNvSpPr>
            <a:spLocks noGrp="1"/>
          </p:cNvSpPr>
          <p:nvPr>
            <p:ph sz="quarter" idx="4"/>
          </p:nvPr>
        </p:nvSpPr>
        <p:spPr>
          <a:xfrm>
            <a:off x="3816288" y="2052934"/>
            <a:ext cx="3139213" cy="2478088"/>
          </a:xfrm>
        </p:spPr>
        <p:txBody>
          <a:bodyPr>
            <a:normAutofit/>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252730388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Endast rubrik">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990600"/>
          </a:xfrm>
        </p:spPr>
        <p:txBody>
          <a:bodyPr/>
          <a:lstStyle/>
          <a:p>
            <a:r>
              <a:rPr lang="sv-SE"/>
              <a:t>Klicka här för att ändra format</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1961707111"/>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312486633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ext med bildtext">
    <p:spTree>
      <p:nvGrpSpPr>
        <p:cNvPr id="1" name=""/>
        <p:cNvGrpSpPr/>
        <p:nvPr/>
      </p:nvGrpSpPr>
      <p:grpSpPr>
        <a:xfrm>
          <a:off x="0" y="0"/>
          <a:ext cx="0" cy="0"/>
          <a:chOff x="0" y="0"/>
          <a:chExt cx="0" cy="0"/>
        </a:xfrm>
      </p:grpSpPr>
      <p:sp>
        <p:nvSpPr>
          <p:cNvPr id="2" name="Title 1"/>
          <p:cNvSpPr>
            <a:spLocks noGrp="1"/>
          </p:cNvSpPr>
          <p:nvPr>
            <p:ph type="title"/>
          </p:nvPr>
        </p:nvSpPr>
        <p:spPr>
          <a:xfrm>
            <a:off x="508001" y="1123953"/>
            <a:ext cx="2890896" cy="958850"/>
          </a:xfrm>
        </p:spPr>
        <p:txBody>
          <a:bodyPr anchor="b">
            <a:normAutofit/>
          </a:bodyPr>
          <a:lstStyle>
            <a:lvl1pPr>
              <a:defRPr sz="1500"/>
            </a:lvl1pPr>
          </a:lstStyle>
          <a:p>
            <a:r>
              <a:rPr lang="sv-SE"/>
              <a:t>Klicka här för att ändra format</a:t>
            </a:r>
            <a:endParaRPr lang="en-US" dirty="0"/>
          </a:p>
        </p:txBody>
      </p:sp>
      <p:sp>
        <p:nvSpPr>
          <p:cNvPr id="3" name="Content Placeholder 2"/>
          <p:cNvSpPr>
            <a:spLocks noGrp="1"/>
          </p:cNvSpPr>
          <p:nvPr>
            <p:ph idx="1"/>
          </p:nvPr>
        </p:nvSpPr>
        <p:spPr>
          <a:xfrm>
            <a:off x="3570346" y="386193"/>
            <a:ext cx="3385156" cy="4144828"/>
          </a:xfrm>
        </p:spPr>
        <p:txBody>
          <a:bodyPr>
            <a:normAutofit/>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4" name="Text Placeholder 3"/>
          <p:cNvSpPr>
            <a:spLocks noGrp="1"/>
          </p:cNvSpPr>
          <p:nvPr>
            <p:ph type="body" sz="half" idx="2"/>
          </p:nvPr>
        </p:nvSpPr>
        <p:spPr>
          <a:xfrm>
            <a:off x="508001" y="2082802"/>
            <a:ext cx="2890896" cy="1938337"/>
          </a:xfrm>
        </p:spPr>
        <p:txBody>
          <a:bodyPr>
            <a:normAutofit/>
          </a:bodyPr>
          <a:lstStyle>
            <a:lvl1pPr marL="0" indent="0">
              <a:buNone/>
              <a:defRPr sz="1050"/>
            </a:lvl1pPr>
            <a:lvl2pPr marL="342797" indent="0">
              <a:buNone/>
              <a:defRPr sz="1050"/>
            </a:lvl2pPr>
            <a:lvl3pPr marL="685595" indent="0">
              <a:buNone/>
              <a:defRPr sz="900"/>
            </a:lvl3pPr>
            <a:lvl4pPr marL="1028392" indent="0">
              <a:buNone/>
              <a:defRPr sz="750"/>
            </a:lvl4pPr>
            <a:lvl5pPr marL="1371188" indent="0">
              <a:buNone/>
              <a:defRPr sz="750"/>
            </a:lvl5pPr>
            <a:lvl6pPr marL="1713986" indent="0">
              <a:buNone/>
              <a:defRPr sz="750"/>
            </a:lvl6pPr>
            <a:lvl7pPr marL="2056783" indent="0">
              <a:buNone/>
              <a:defRPr sz="750"/>
            </a:lvl7pPr>
            <a:lvl8pPr marL="2399580" indent="0">
              <a:buNone/>
              <a:defRPr sz="750"/>
            </a:lvl8pPr>
            <a:lvl9pPr marL="2742377" indent="0">
              <a:buNone/>
              <a:defRPr sz="750"/>
            </a:lvl9pPr>
          </a:lstStyle>
          <a:p>
            <a:pPr lvl="0"/>
            <a:r>
              <a:rPr lang="sv-SE"/>
              <a:t>Redigera format för bakgrundstext</a:t>
            </a:r>
          </a:p>
        </p:txBody>
      </p:sp>
      <p:sp>
        <p:nvSpPr>
          <p:cNvPr id="5" name="Date Placeholder 4"/>
          <p:cNvSpPr>
            <a:spLocks noGrp="1"/>
          </p:cNvSpPr>
          <p:nvPr>
            <p:ph type="dt" sz="half" idx="10"/>
          </p:nvPr>
        </p:nvSpPr>
        <p:spPr/>
        <p:txBody>
          <a:bodyPr/>
          <a:lstStyle/>
          <a:p>
            <a:fld id="{42A54C80-263E-416B-A8E0-580EDEADCBDC}" type="datetimeFigureOut">
              <a:rPr lang="en-US" smtClean="0"/>
              <a:t>2017-08-22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28709962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ed bildtext">
    <p:spTree>
      <p:nvGrpSpPr>
        <p:cNvPr id="1" name=""/>
        <p:cNvGrpSpPr/>
        <p:nvPr/>
      </p:nvGrpSpPr>
      <p:grpSpPr>
        <a:xfrm>
          <a:off x="0" y="0"/>
          <a:ext cx="0" cy="0"/>
          <a:chOff x="0" y="0"/>
          <a:chExt cx="0" cy="0"/>
        </a:xfrm>
      </p:grpSpPr>
      <p:sp>
        <p:nvSpPr>
          <p:cNvPr id="2" name="Title 1"/>
          <p:cNvSpPr>
            <a:spLocks noGrp="1"/>
          </p:cNvSpPr>
          <p:nvPr>
            <p:ph type="title"/>
          </p:nvPr>
        </p:nvSpPr>
        <p:spPr>
          <a:xfrm>
            <a:off x="508001" y="3600450"/>
            <a:ext cx="6447500" cy="425054"/>
          </a:xfrm>
        </p:spPr>
        <p:txBody>
          <a:bodyPr anchor="b">
            <a:normAutofit/>
          </a:bodyPr>
          <a:lstStyle>
            <a:lvl1pPr algn="l">
              <a:defRPr sz="1800" b="0"/>
            </a:lvl1pPr>
          </a:lstStyle>
          <a:p>
            <a:r>
              <a:rPr lang="sv-SE"/>
              <a:t>Klicka här för att ändra format</a:t>
            </a:r>
            <a:endParaRPr lang="en-US" dirty="0"/>
          </a:p>
        </p:txBody>
      </p:sp>
      <p:sp>
        <p:nvSpPr>
          <p:cNvPr id="3" name="Picture Placeholder 2"/>
          <p:cNvSpPr>
            <a:spLocks noGrp="1" noChangeAspect="1"/>
          </p:cNvSpPr>
          <p:nvPr>
            <p:ph type="pic" idx="1"/>
          </p:nvPr>
        </p:nvSpPr>
        <p:spPr>
          <a:xfrm>
            <a:off x="508001" y="457200"/>
            <a:ext cx="6447501" cy="2884289"/>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sv-SE"/>
              <a:t>Klicka på ikonen för att lägga till en bild</a:t>
            </a:r>
            <a:endParaRPr lang="en-US" dirty="0"/>
          </a:p>
        </p:txBody>
      </p:sp>
      <p:sp>
        <p:nvSpPr>
          <p:cNvPr id="4" name="Text Placeholder 3"/>
          <p:cNvSpPr>
            <a:spLocks noGrp="1"/>
          </p:cNvSpPr>
          <p:nvPr>
            <p:ph type="body" sz="half" idx="2"/>
          </p:nvPr>
        </p:nvSpPr>
        <p:spPr>
          <a:xfrm>
            <a:off x="508001" y="4025504"/>
            <a:ext cx="6447500" cy="505518"/>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sv-SE"/>
              <a:t>Redigera format för bakgrundstext</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
        <p:nvSpPr>
          <p:cNvPr id="5" name="Date Placeholder 4"/>
          <p:cNvSpPr>
            <a:spLocks noGrp="1"/>
          </p:cNvSpPr>
          <p:nvPr>
            <p:ph type="dt" sz="half" idx="10"/>
          </p:nvPr>
        </p:nvSpPr>
        <p:spPr/>
        <p:txBody>
          <a:bodyPr/>
          <a:lstStyle/>
          <a:p>
            <a:fld id="{B61BEF0D-F0BB-DE4B-95CE-6DB70DBA9567}" type="datetimeFigureOut">
              <a:rPr lang="en-US" smtClean="0"/>
              <a:pPr/>
              <a:t>2017-08-22</a:t>
            </a:fld>
            <a:endParaRPr lang="en-US" dirty="0"/>
          </a:p>
        </p:txBody>
      </p:sp>
    </p:spTree>
    <p:extLst>
      <p:ext uri="{BB962C8B-B14F-4D97-AF65-F5344CB8AC3E}">
        <p14:creationId xmlns:p14="http://schemas.microsoft.com/office/powerpoint/2010/main" val="314716846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6350"/>
            <a:ext cx="9144000" cy="5149850"/>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508001" y="457200"/>
            <a:ext cx="6447501" cy="990600"/>
          </a:xfrm>
          <a:prstGeom prst="rect">
            <a:avLst/>
          </a:prstGeom>
        </p:spPr>
        <p:txBody>
          <a:bodyPr vert="horz" lIns="91440" tIns="45720" rIns="91440" bIns="45720" rtlCol="0" anchor="t">
            <a:normAutofit/>
          </a:bodyPr>
          <a:lstStyle/>
          <a:p>
            <a:r>
              <a:rPr lang="sv-SE"/>
              <a:t>Klicka här för att ändra format</a:t>
            </a:r>
            <a:endParaRPr lang="en-US" dirty="0"/>
          </a:p>
        </p:txBody>
      </p:sp>
      <p:sp>
        <p:nvSpPr>
          <p:cNvPr id="3" name="Text Placeholder 2"/>
          <p:cNvSpPr>
            <a:spLocks noGrp="1"/>
          </p:cNvSpPr>
          <p:nvPr>
            <p:ph type="body" idx="1"/>
          </p:nvPr>
        </p:nvSpPr>
        <p:spPr>
          <a:xfrm>
            <a:off x="508001" y="1620442"/>
            <a:ext cx="6447501" cy="2910580"/>
          </a:xfrm>
          <a:prstGeom prst="rect">
            <a:avLst/>
          </a:prstGeom>
        </p:spPr>
        <p:txBody>
          <a:bodyPr vert="horz" lIns="91440" tIns="45720" rIns="91440" bIns="45720" rtlCol="0">
            <a:normAutofit/>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4" name="Date Placeholder 3"/>
          <p:cNvSpPr>
            <a:spLocks noGrp="1"/>
          </p:cNvSpPr>
          <p:nvPr>
            <p:ph type="dt" sz="half" idx="2"/>
          </p:nvPr>
        </p:nvSpPr>
        <p:spPr>
          <a:xfrm>
            <a:off x="5403850" y="4531022"/>
            <a:ext cx="683954" cy="273844"/>
          </a:xfrm>
          <a:prstGeom prst="rect">
            <a:avLst/>
          </a:prstGeom>
        </p:spPr>
        <p:txBody>
          <a:bodyPr vert="horz" lIns="91440" tIns="45720" rIns="91440" bIns="45720" rtlCol="0" anchor="ctr"/>
          <a:lstStyle>
            <a:lvl1pPr algn="r">
              <a:defRPr sz="675">
                <a:solidFill>
                  <a:schemeClr val="tx1">
                    <a:tint val="75000"/>
                  </a:schemeClr>
                </a:solidFill>
              </a:defRPr>
            </a:lvl1p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3"/>
          </p:nvPr>
        </p:nvSpPr>
        <p:spPr>
          <a:xfrm>
            <a:off x="508001" y="4531022"/>
            <a:ext cx="472320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42998" y="4531022"/>
            <a:ext cx="512504" cy="273844"/>
          </a:xfrm>
          <a:prstGeom prst="rect">
            <a:avLst/>
          </a:prstGeom>
        </p:spPr>
        <p:txBody>
          <a:bodyPr vert="horz" lIns="91440" tIns="45720" rIns="91440" bIns="45720" rtlCol="0" anchor="ctr"/>
          <a:lstStyle>
            <a:lvl1pPr algn="r">
              <a:defRPr sz="675">
                <a:solidFill>
                  <a:schemeClr val="accent1"/>
                </a:solidFill>
              </a:defRPr>
            </a:lvl1p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2064642232"/>
      </p:ext>
    </p:extLst>
  </p:cSld>
  <p:clrMap bg1="lt1" tx1="dk1" bg2="lt2" tx2="dk2" accent1="accent1" accent2="accent2" accent3="accent3" accent4="accent4" accent5="accent5" accent6="accent6" hlink="hlink" folHlink="folHlink"/>
  <p:sldLayoutIdLst>
    <p:sldLayoutId id="2147483899" r:id="rId1"/>
    <p:sldLayoutId id="2147483900" r:id="rId2"/>
    <p:sldLayoutId id="2147483901" r:id="rId3"/>
    <p:sldLayoutId id="2147483902" r:id="rId4"/>
    <p:sldLayoutId id="2147483903" r:id="rId5"/>
    <p:sldLayoutId id="2147483904" r:id="rId6"/>
    <p:sldLayoutId id="2147483905" r:id="rId7"/>
    <p:sldLayoutId id="2147483906" r:id="rId8"/>
    <p:sldLayoutId id="2147483907" r:id="rId9"/>
    <p:sldLayoutId id="2147483908" r:id="rId10"/>
    <p:sldLayoutId id="2147483909" r:id="rId11"/>
    <p:sldLayoutId id="2147483910" r:id="rId12"/>
    <p:sldLayoutId id="2147483911" r:id="rId13"/>
    <p:sldLayoutId id="2147483912" r:id="rId14"/>
    <p:sldLayoutId id="2147483913" r:id="rId15"/>
    <p:sldLayoutId id="2147483914" r:id="rId16"/>
    <p:sldLayoutId id="2147483915" r:id="rId17"/>
    <p:sldLayoutId id="2147483916" r:id="rId18"/>
  </p:sldLayoutIdLst>
  <p:hf sldNum="0" hdr="0" ftr="0" dt="0"/>
  <p:txStyles>
    <p:titleStyle>
      <a:lvl1pPr algn="l" defTabSz="342900" rtl="0" eaLnBrk="1" latinLnBrk="0" hangingPunct="1">
        <a:spcBef>
          <a:spcPct val="0"/>
        </a:spcBef>
        <a:buNone/>
        <a:defRPr sz="27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4.sv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20.sv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Shape 67"/>
          <p:cNvSpPr txBox="1">
            <a:spLocks noGrp="1"/>
          </p:cNvSpPr>
          <p:nvPr>
            <p:ph type="ctrTitle"/>
          </p:nvPr>
        </p:nvSpPr>
        <p:spPr>
          <a:prstGeom prst="rect">
            <a:avLst/>
          </a:prstGeom>
        </p:spPr>
        <p:txBody>
          <a:bodyPr lIns="91425" tIns="91425" rIns="91425" bIns="91425" anchor="b" anchorCtr="0">
            <a:noAutofit/>
          </a:bodyPr>
          <a:lstStyle/>
          <a:p>
            <a:pPr lvl="0">
              <a:spcBef>
                <a:spcPts val="0"/>
              </a:spcBef>
              <a:buNone/>
            </a:pPr>
            <a:r>
              <a:rPr lang="en-US" dirty="0"/>
              <a:t>Safe regression test selection for Modelica</a:t>
            </a:r>
            <a:endParaRPr lang="sv" dirty="0"/>
          </a:p>
        </p:txBody>
      </p:sp>
      <p:sp>
        <p:nvSpPr>
          <p:cNvPr id="68" name="Shape 68"/>
          <p:cNvSpPr txBox="1">
            <a:spLocks noGrp="1"/>
          </p:cNvSpPr>
          <p:nvPr>
            <p:ph type="subTitle" idx="1"/>
          </p:nvPr>
        </p:nvSpPr>
        <p:spPr>
          <a:prstGeom prst="rect">
            <a:avLst/>
          </a:prstGeom>
        </p:spPr>
        <p:txBody>
          <a:bodyPr lIns="91425" tIns="91425" rIns="91425" bIns="91425" anchor="t" anchorCtr="0">
            <a:noAutofit/>
          </a:bodyPr>
          <a:lstStyle/>
          <a:p>
            <a:pPr lvl="0">
              <a:spcBef>
                <a:spcPts val="0"/>
              </a:spcBef>
              <a:buNone/>
            </a:pPr>
            <a:r>
              <a:rPr lang="sv-SE" dirty="0"/>
              <a:t>By Erik Hedblom and Kasper Rundquist</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309600" y="2197049"/>
            <a:ext cx="2829902" cy="749400"/>
          </a:xfrm>
          <a:prstGeom prst="rect">
            <a:avLst/>
          </a:prstGeom>
        </p:spPr>
        <p:txBody>
          <a:bodyPr lIns="91425" tIns="91425" rIns="91425" bIns="91425" anchor="ctr" anchorCtr="0">
            <a:noAutofit/>
          </a:bodyPr>
          <a:lstStyle/>
          <a:p>
            <a:pPr lvl="0" algn="ctr" rtl="0">
              <a:spcBef>
                <a:spcPts val="0"/>
              </a:spcBef>
              <a:buNone/>
            </a:pPr>
            <a:r>
              <a:rPr lang="en-US" dirty="0"/>
              <a:t>Implementation</a:t>
            </a:r>
            <a:endParaRPr lang="sv" dirty="0"/>
          </a:p>
        </p:txBody>
      </p:sp>
      <p:pic>
        <p:nvPicPr>
          <p:cNvPr id="105" name="Shape 105" descr="MTT_Capture.PNG"/>
          <p:cNvPicPr preferRelativeResize="0"/>
          <p:nvPr/>
        </p:nvPicPr>
        <p:blipFill>
          <a:blip r:embed="rId3">
            <a:alphaModFix/>
          </a:blip>
          <a:stretch>
            <a:fillRect/>
          </a:stretch>
        </p:blipFill>
        <p:spPr>
          <a:xfrm>
            <a:off x="3405077" y="152400"/>
            <a:ext cx="5570073" cy="483869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EAC8A-8F59-44F3-804C-010E153972C3}"/>
              </a:ext>
            </a:extLst>
          </p:cNvPr>
          <p:cNvSpPr>
            <a:spLocks noGrp="1"/>
          </p:cNvSpPr>
          <p:nvPr>
            <p:ph type="ctrTitle"/>
          </p:nvPr>
        </p:nvSpPr>
        <p:spPr/>
        <p:txBody>
          <a:bodyPr/>
          <a:lstStyle/>
          <a:p>
            <a:r>
              <a:rPr lang="sv-SE" dirty="0"/>
              <a:t>Evaluation</a:t>
            </a:r>
            <a:endParaRPr lang="en-US" dirty="0"/>
          </a:p>
        </p:txBody>
      </p:sp>
    </p:spTree>
    <p:extLst>
      <p:ext uri="{BB962C8B-B14F-4D97-AF65-F5344CB8AC3E}">
        <p14:creationId xmlns:p14="http://schemas.microsoft.com/office/powerpoint/2010/main" val="12928964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txBox="1">
            <a:spLocks noGrp="1"/>
          </p:cNvSpPr>
          <p:nvPr>
            <p:ph type="title" idx="4294967295"/>
          </p:nvPr>
        </p:nvSpPr>
        <p:spPr>
          <a:xfrm>
            <a:off x="920750" y="738188"/>
            <a:ext cx="8223250" cy="768350"/>
          </a:xfrm>
          <a:prstGeom prst="rect">
            <a:avLst/>
          </a:prstGeom>
        </p:spPr>
        <p:txBody>
          <a:bodyPr lIns="91425" tIns="91425" rIns="91425" bIns="91425" anchor="b" anchorCtr="0">
            <a:noAutofit/>
          </a:bodyPr>
          <a:lstStyle/>
          <a:p>
            <a:pPr lvl="0">
              <a:spcBef>
                <a:spcPts val="0"/>
              </a:spcBef>
              <a:buNone/>
            </a:pPr>
            <a:r>
              <a:rPr lang="sv"/>
              <a:t>Resultat filer och klasser</a:t>
            </a:r>
          </a:p>
        </p:txBody>
      </p:sp>
      <p:pic>
        <p:nvPicPr>
          <p:cNvPr id="4" name="Graphic 3">
            <a:extLst>
              <a:ext uri="{FF2B5EF4-FFF2-40B4-BE49-F238E27FC236}">
                <a16:creationId xmlns:a16="http://schemas.microsoft.com/office/drawing/2014/main" id="{9C615522-D374-4524-9797-E39937B6939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 y="0"/>
            <a:ext cx="4593899" cy="2584068"/>
          </a:xfrm>
          <a:prstGeom prst="rect">
            <a:avLst/>
          </a:prstGeom>
        </p:spPr>
      </p:pic>
      <p:pic>
        <p:nvPicPr>
          <p:cNvPr id="8" name="Graphic 7">
            <a:extLst>
              <a:ext uri="{FF2B5EF4-FFF2-40B4-BE49-F238E27FC236}">
                <a16:creationId xmlns:a16="http://schemas.microsoft.com/office/drawing/2014/main" id="{3EC5C0DC-A58F-4AC8-80F8-1D838A61B96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1901" y="2584068"/>
            <a:ext cx="4550099" cy="2559431"/>
          </a:xfrm>
          <a:prstGeom prst="rect">
            <a:avLst/>
          </a:prstGeom>
        </p:spPr>
      </p:pic>
      <p:pic>
        <p:nvPicPr>
          <p:cNvPr id="11" name="Graphic 10">
            <a:extLst>
              <a:ext uri="{FF2B5EF4-FFF2-40B4-BE49-F238E27FC236}">
                <a16:creationId xmlns:a16="http://schemas.microsoft.com/office/drawing/2014/main" id="{05E05C79-1B56-41CC-8B28-B2B1B25E484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550101" y="0"/>
            <a:ext cx="4593899" cy="2584068"/>
          </a:xfrm>
          <a:prstGeom prst="rect">
            <a:avLst/>
          </a:prstGeom>
        </p:spPr>
      </p:pic>
      <p:pic>
        <p:nvPicPr>
          <p:cNvPr id="13" name="Graphic 12">
            <a:extLst>
              <a:ext uri="{FF2B5EF4-FFF2-40B4-BE49-F238E27FC236}">
                <a16:creationId xmlns:a16="http://schemas.microsoft.com/office/drawing/2014/main" id="{B4368A3E-38CD-4535-BAC4-415F57EA38C0}"/>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593897" y="2584068"/>
            <a:ext cx="4550102" cy="255943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3" name="Graphic 2">
            <a:extLst>
              <a:ext uri="{FF2B5EF4-FFF2-40B4-BE49-F238E27FC236}">
                <a16:creationId xmlns:a16="http://schemas.microsoft.com/office/drawing/2014/main" id="{942C123C-46AA-43B8-AF78-206BFC948B9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1714500"/>
            <a:ext cx="9144000" cy="3429000"/>
          </a:xfrm>
          <a:prstGeom prst="rect">
            <a:avLst/>
          </a:prstGeom>
        </p:spPr>
      </p:pic>
      <p:sp>
        <p:nvSpPr>
          <p:cNvPr id="9" name="Title 8">
            <a:extLst>
              <a:ext uri="{FF2B5EF4-FFF2-40B4-BE49-F238E27FC236}">
                <a16:creationId xmlns:a16="http://schemas.microsoft.com/office/drawing/2014/main" id="{788AF9A6-A62B-435C-81C7-DCA19D4A7FD1}"/>
              </a:ext>
            </a:extLst>
          </p:cNvPr>
          <p:cNvSpPr>
            <a:spLocks noGrp="1"/>
          </p:cNvSpPr>
          <p:nvPr>
            <p:ph type="title"/>
          </p:nvPr>
        </p:nvSpPr>
        <p:spPr/>
        <p:txBody>
          <a:bodyPr/>
          <a:lstStyle/>
          <a:p>
            <a:r>
              <a:rPr lang="sv-SE" dirty="0"/>
              <a:t>Evaluation</a:t>
            </a: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714A33C-B8B9-4BCC-9BBD-8BACCA7CE953}"/>
              </a:ext>
            </a:extLst>
          </p:cNvPr>
          <p:cNvSpPr>
            <a:spLocks noGrp="1"/>
          </p:cNvSpPr>
          <p:nvPr>
            <p:ph type="title"/>
          </p:nvPr>
        </p:nvSpPr>
        <p:spPr/>
        <p:txBody>
          <a:bodyPr/>
          <a:lstStyle/>
          <a:p>
            <a:r>
              <a:rPr lang="sv-SE" dirty="0"/>
              <a:t>Evaluation</a:t>
            </a:r>
            <a:endParaRPr lang="en-US" dirty="0"/>
          </a:p>
        </p:txBody>
      </p:sp>
      <p:graphicFrame>
        <p:nvGraphicFramePr>
          <p:cNvPr id="8" name="Content Placeholder 7">
            <a:extLst>
              <a:ext uri="{FF2B5EF4-FFF2-40B4-BE49-F238E27FC236}">
                <a16:creationId xmlns:a16="http://schemas.microsoft.com/office/drawing/2014/main" id="{0792DF27-1A6E-430B-91EC-F3EA8FECCFBF}"/>
              </a:ext>
            </a:extLst>
          </p:cNvPr>
          <p:cNvGraphicFramePr>
            <a:graphicFrameLocks noGrp="1"/>
          </p:cNvGraphicFramePr>
          <p:nvPr>
            <p:ph idx="1"/>
            <p:extLst>
              <p:ext uri="{D42A27DB-BD31-4B8C-83A1-F6EECF244321}">
                <p14:modId xmlns:p14="http://schemas.microsoft.com/office/powerpoint/2010/main" val="1745752693"/>
              </p:ext>
            </p:extLst>
          </p:nvPr>
        </p:nvGraphicFramePr>
        <p:xfrm>
          <a:off x="350053" y="1620838"/>
          <a:ext cx="6605449" cy="2468761"/>
        </p:xfrm>
        <a:graphic>
          <a:graphicData uri="http://schemas.openxmlformats.org/drawingml/2006/table">
            <a:tbl>
              <a:tblPr firstRow="1" bandRow="1">
                <a:tableStyleId>{5C22544A-7EE6-4342-B048-85BDC9FD1C3A}</a:tableStyleId>
              </a:tblPr>
              <a:tblGrid>
                <a:gridCol w="484507">
                  <a:extLst>
                    <a:ext uri="{9D8B030D-6E8A-4147-A177-3AD203B41FA5}">
                      <a16:colId xmlns:a16="http://schemas.microsoft.com/office/drawing/2014/main" val="3357824638"/>
                    </a:ext>
                  </a:extLst>
                </a:gridCol>
                <a:gridCol w="1289941">
                  <a:extLst>
                    <a:ext uri="{9D8B030D-6E8A-4147-A177-3AD203B41FA5}">
                      <a16:colId xmlns:a16="http://schemas.microsoft.com/office/drawing/2014/main" val="3775381281"/>
                    </a:ext>
                  </a:extLst>
                </a:gridCol>
                <a:gridCol w="1699152">
                  <a:extLst>
                    <a:ext uri="{9D8B030D-6E8A-4147-A177-3AD203B41FA5}">
                      <a16:colId xmlns:a16="http://schemas.microsoft.com/office/drawing/2014/main" val="285771243"/>
                    </a:ext>
                  </a:extLst>
                </a:gridCol>
                <a:gridCol w="1900800">
                  <a:extLst>
                    <a:ext uri="{9D8B030D-6E8A-4147-A177-3AD203B41FA5}">
                      <a16:colId xmlns:a16="http://schemas.microsoft.com/office/drawing/2014/main" val="4252488866"/>
                    </a:ext>
                  </a:extLst>
                </a:gridCol>
                <a:gridCol w="1231049">
                  <a:extLst>
                    <a:ext uri="{9D8B030D-6E8A-4147-A177-3AD203B41FA5}">
                      <a16:colId xmlns:a16="http://schemas.microsoft.com/office/drawing/2014/main" val="3716565522"/>
                    </a:ext>
                  </a:extLst>
                </a:gridCol>
              </a:tblGrid>
              <a:tr h="606954">
                <a:tc>
                  <a:txBody>
                    <a:bodyPr/>
                    <a:lstStyle/>
                    <a:p>
                      <a:endParaRPr lang="en-US" dirty="0"/>
                    </a:p>
                  </a:txBody>
                  <a:tcPr marL="86964" marR="86964">
                    <a:solidFill>
                      <a:schemeClr val="bg1"/>
                    </a:solidFill>
                  </a:tcPr>
                </a:tc>
                <a:tc>
                  <a:txBody>
                    <a:bodyPr/>
                    <a:lstStyle/>
                    <a:p>
                      <a:pPr algn="ctr"/>
                      <a:r>
                        <a:rPr lang="sv-SE" dirty="0"/>
                        <a:t>Units</a:t>
                      </a:r>
                      <a:endParaRPr lang="en-US" dirty="0"/>
                    </a:p>
                  </a:txBody>
                  <a:tcPr marL="86964" marR="86964" anchor="ctr"/>
                </a:tc>
                <a:tc>
                  <a:txBody>
                    <a:bodyPr/>
                    <a:lstStyle/>
                    <a:p>
                      <a:pPr algn="ctr"/>
                      <a:r>
                        <a:rPr lang="sv-SE" dirty="0"/>
                        <a:t>Complete testsuite execution time</a:t>
                      </a:r>
                      <a:endParaRPr lang="en-US" dirty="0"/>
                    </a:p>
                  </a:txBody>
                  <a:tcPr marL="86964" marR="86964" anchor="ctr"/>
                </a:tc>
                <a:tc>
                  <a:txBody>
                    <a:bodyPr/>
                    <a:lstStyle/>
                    <a:p>
                      <a:pPr algn="ctr"/>
                      <a:r>
                        <a:rPr lang="sv-SE" dirty="0"/>
                        <a:t>Dependency analysis exectution time</a:t>
                      </a:r>
                      <a:endParaRPr lang="en-US" dirty="0"/>
                    </a:p>
                  </a:txBody>
                  <a:tcPr marL="86964" marR="86964" anchor="ctr"/>
                </a:tc>
                <a:tc>
                  <a:txBody>
                    <a:bodyPr/>
                    <a:lstStyle/>
                    <a:p>
                      <a:pPr algn="ctr"/>
                      <a:r>
                        <a:rPr lang="sv-SE" dirty="0"/>
                        <a:t>Average time savings</a:t>
                      </a:r>
                      <a:endParaRPr lang="en-US" dirty="0"/>
                    </a:p>
                  </a:txBody>
                  <a:tcPr marL="86964" marR="86964" anchor="ctr"/>
                </a:tc>
                <a:extLst>
                  <a:ext uri="{0D108BD9-81ED-4DB2-BD59-A6C34878D82A}">
                    <a16:rowId xmlns:a16="http://schemas.microsoft.com/office/drawing/2014/main" val="91006374"/>
                  </a:ext>
                </a:extLst>
              </a:tr>
              <a:tr h="312440">
                <a:tc rowSpan="2">
                  <a:txBody>
                    <a:bodyPr/>
                    <a:lstStyle/>
                    <a:p>
                      <a:pPr algn="ctr"/>
                      <a:r>
                        <a:rPr lang="sv-SE" dirty="0"/>
                        <a:t>HXL</a:t>
                      </a:r>
                      <a:endParaRPr lang="en-US" dirty="0"/>
                    </a:p>
                  </a:txBody>
                  <a:tcPr marL="86964" marR="86964" anchor="ctr"/>
                </a:tc>
                <a:tc>
                  <a:txBody>
                    <a:bodyPr/>
                    <a:lstStyle/>
                    <a:p>
                      <a:pPr algn="ctr"/>
                      <a:r>
                        <a:rPr lang="sv-SE" dirty="0"/>
                        <a:t>552 files</a:t>
                      </a:r>
                      <a:endParaRPr lang="en-US" dirty="0"/>
                    </a:p>
                  </a:txBody>
                  <a:tcPr marL="86964" marR="86964" anchor="ctr"/>
                </a:tc>
                <a:tc rowSpan="2">
                  <a:txBody>
                    <a:bodyPr/>
                    <a:lstStyle/>
                    <a:p>
                      <a:pPr algn="ctr"/>
                      <a:r>
                        <a:rPr lang="sv-SE" dirty="0"/>
                        <a:t>3h 1m 51s</a:t>
                      </a:r>
                      <a:endParaRPr lang="en-US" dirty="0"/>
                    </a:p>
                  </a:txBody>
                  <a:tcPr marL="86964" marR="86964" anchor="ctr"/>
                </a:tc>
                <a:tc rowSpan="2">
                  <a:txBody>
                    <a:bodyPr/>
                    <a:lstStyle/>
                    <a:p>
                      <a:pPr algn="ctr"/>
                      <a:r>
                        <a:rPr lang="sv-SE" dirty="0"/>
                        <a:t>6.7s</a:t>
                      </a:r>
                      <a:endParaRPr lang="en-US" dirty="0"/>
                    </a:p>
                  </a:txBody>
                  <a:tcPr marL="86964" marR="86964" anchor="ctr"/>
                </a:tc>
                <a:tc>
                  <a:txBody>
                    <a:bodyPr/>
                    <a:lstStyle/>
                    <a:p>
                      <a:pPr algn="ctr"/>
                      <a:r>
                        <a:rPr lang="sv-SE" dirty="0"/>
                        <a:t>68%</a:t>
                      </a:r>
                      <a:endParaRPr lang="en-US" dirty="0"/>
                    </a:p>
                  </a:txBody>
                  <a:tcPr marL="86964" marR="86964" anchor="ctr"/>
                </a:tc>
                <a:extLst>
                  <a:ext uri="{0D108BD9-81ED-4DB2-BD59-A6C34878D82A}">
                    <a16:rowId xmlns:a16="http://schemas.microsoft.com/office/drawing/2014/main" val="2877646935"/>
                  </a:ext>
                </a:extLst>
              </a:tr>
              <a:tr h="312440">
                <a:tc vMerge="1">
                  <a:txBody>
                    <a:bodyPr/>
                    <a:lstStyle/>
                    <a:p>
                      <a:endParaRPr lang="en-US"/>
                    </a:p>
                  </a:txBody>
                  <a:tcPr/>
                </a:tc>
                <a:tc>
                  <a:txBody>
                    <a:bodyPr/>
                    <a:lstStyle/>
                    <a:p>
                      <a:pPr algn="ctr"/>
                      <a:r>
                        <a:rPr lang="sv-SE" dirty="0"/>
                        <a:t>819 classes</a:t>
                      </a:r>
                      <a:endParaRPr lang="en-US" dirty="0"/>
                    </a:p>
                  </a:txBody>
                  <a:tcPr marL="86964" marR="86964" anchor="ctr">
                    <a:solidFill>
                      <a:srgbClr val="D2ECF9"/>
                    </a:solidFill>
                  </a:tcPr>
                </a:tc>
                <a:tc vMerge="1">
                  <a:txBody>
                    <a:bodyPr/>
                    <a:lstStyle/>
                    <a:p>
                      <a:endParaRPr lang="en-US"/>
                    </a:p>
                  </a:txBody>
                  <a:tcPr/>
                </a:tc>
                <a:tc vMerge="1">
                  <a:txBody>
                    <a:bodyPr/>
                    <a:lstStyle/>
                    <a:p>
                      <a:endParaRPr lang="en-US"/>
                    </a:p>
                  </a:txBody>
                  <a:tcPr/>
                </a:tc>
                <a:tc>
                  <a:txBody>
                    <a:bodyPr/>
                    <a:lstStyle/>
                    <a:p>
                      <a:pPr algn="ctr"/>
                      <a:r>
                        <a:rPr lang="sv-SE" dirty="0"/>
                        <a:t>67%</a:t>
                      </a:r>
                      <a:endParaRPr lang="en-US" dirty="0"/>
                    </a:p>
                  </a:txBody>
                  <a:tcPr marL="86964" marR="86964" anchor="ctr">
                    <a:solidFill>
                      <a:srgbClr val="D2ECF9"/>
                    </a:solidFill>
                  </a:tcPr>
                </a:tc>
                <a:extLst>
                  <a:ext uri="{0D108BD9-81ED-4DB2-BD59-A6C34878D82A}">
                    <a16:rowId xmlns:a16="http://schemas.microsoft.com/office/drawing/2014/main" val="683020858"/>
                  </a:ext>
                </a:extLst>
              </a:tr>
              <a:tr h="354090">
                <a:tc rowSpan="3">
                  <a:txBody>
                    <a:bodyPr/>
                    <a:lstStyle/>
                    <a:p>
                      <a:pPr algn="ctr"/>
                      <a:r>
                        <a:rPr lang="sv-SE" dirty="0"/>
                        <a:t>MSL</a:t>
                      </a:r>
                      <a:endParaRPr lang="en-US" dirty="0"/>
                    </a:p>
                  </a:txBody>
                  <a:tcPr marL="86964" marR="86964" anchor="ctr"/>
                </a:tc>
                <a:tc>
                  <a:txBody>
                    <a:bodyPr/>
                    <a:lstStyle/>
                    <a:p>
                      <a:pPr algn="ctr"/>
                      <a:r>
                        <a:rPr lang="sv-SE" dirty="0"/>
                        <a:t>197 files</a:t>
                      </a:r>
                      <a:endParaRPr lang="en-US" dirty="0"/>
                    </a:p>
                  </a:txBody>
                  <a:tcPr marL="86964" marR="86964" anchor="ctr">
                    <a:solidFill>
                      <a:srgbClr val="D2ECF9"/>
                    </a:solidFill>
                  </a:tcPr>
                </a:tc>
                <a:tc rowSpan="3">
                  <a:txBody>
                    <a:bodyPr/>
                    <a:lstStyle/>
                    <a:p>
                      <a:pPr algn="ctr"/>
                      <a:r>
                        <a:rPr lang="sv-SE" dirty="0"/>
                        <a:t>2h 26m 36s</a:t>
                      </a:r>
                      <a:endParaRPr lang="en-US" dirty="0"/>
                    </a:p>
                  </a:txBody>
                  <a:tcPr marL="86964" marR="86964" anchor="ctr"/>
                </a:tc>
                <a:tc rowSpan="3">
                  <a:txBody>
                    <a:bodyPr/>
                    <a:lstStyle/>
                    <a:p>
                      <a:pPr algn="ctr"/>
                      <a:r>
                        <a:rPr lang="sv-SE" dirty="0"/>
                        <a:t>18.8s</a:t>
                      </a:r>
                      <a:endParaRPr lang="en-US" dirty="0"/>
                    </a:p>
                  </a:txBody>
                  <a:tcPr marL="86964" marR="86964" anchor="ctr"/>
                </a:tc>
                <a:tc>
                  <a:txBody>
                    <a:bodyPr/>
                    <a:lstStyle/>
                    <a:p>
                      <a:pPr marL="0" marR="0" lvl="0" indent="0" algn="ctr" defTabSz="342900" rtl="0" eaLnBrk="1" fontAlgn="auto" latinLnBrk="0" hangingPunct="1">
                        <a:lnSpc>
                          <a:spcPct val="100000"/>
                        </a:lnSpc>
                        <a:spcBef>
                          <a:spcPts val="0"/>
                        </a:spcBef>
                        <a:spcAft>
                          <a:spcPts val="0"/>
                        </a:spcAft>
                        <a:buClrTx/>
                        <a:buSzTx/>
                        <a:buFontTx/>
                        <a:buNone/>
                        <a:tabLst/>
                        <a:defRPr/>
                      </a:pPr>
                      <a:r>
                        <a:rPr lang="sv-SE" dirty="0"/>
                        <a:t>88%</a:t>
                      </a:r>
                      <a:endParaRPr lang="en-US" dirty="0"/>
                    </a:p>
                  </a:txBody>
                  <a:tcPr marL="86964" marR="86964" anchor="ctr"/>
                </a:tc>
                <a:extLst>
                  <a:ext uri="{0D108BD9-81ED-4DB2-BD59-A6C34878D82A}">
                    <a16:rowId xmlns:a16="http://schemas.microsoft.com/office/drawing/2014/main" val="700906320"/>
                  </a:ext>
                </a:extLst>
              </a:tr>
              <a:tr h="354091">
                <a:tc vMerge="1">
                  <a:txBody>
                    <a:bodyPr/>
                    <a:lstStyle/>
                    <a:p>
                      <a:endParaRPr lang="en-US"/>
                    </a:p>
                  </a:txBody>
                  <a:tcPr/>
                </a:tc>
                <a:tc>
                  <a:txBody>
                    <a:bodyPr/>
                    <a:lstStyle/>
                    <a:p>
                      <a:pPr marL="0" marR="0" lvl="0" indent="0" algn="ctr" defTabSz="342900" rtl="0" eaLnBrk="1" fontAlgn="auto" latinLnBrk="0" hangingPunct="1">
                        <a:lnSpc>
                          <a:spcPct val="100000"/>
                        </a:lnSpc>
                        <a:spcBef>
                          <a:spcPts val="0"/>
                        </a:spcBef>
                        <a:spcAft>
                          <a:spcPts val="0"/>
                        </a:spcAft>
                        <a:buClrTx/>
                        <a:buSzTx/>
                        <a:buFontTx/>
                        <a:buNone/>
                        <a:tabLst/>
                        <a:defRPr/>
                      </a:pPr>
                      <a:r>
                        <a:rPr lang="sv-SE" dirty="0"/>
                        <a:t>5917 classes</a:t>
                      </a:r>
                      <a:endParaRPr lang="en-US" dirty="0"/>
                    </a:p>
                  </a:txBody>
                  <a:tcPr marL="86964" marR="86964" anchor="ctr">
                    <a:solidFill>
                      <a:srgbClr val="D2ECF9"/>
                    </a:solidFill>
                  </a:tcPr>
                </a:tc>
                <a:tc vMerge="1">
                  <a:txBody>
                    <a:bodyPr/>
                    <a:lstStyle/>
                    <a:p>
                      <a:endParaRPr lang="en-US"/>
                    </a:p>
                  </a:txBody>
                  <a:tcPr/>
                </a:tc>
                <a:tc vMerge="1">
                  <a:txBody>
                    <a:bodyPr/>
                    <a:lstStyle/>
                    <a:p>
                      <a:endParaRPr lang="en-US"/>
                    </a:p>
                  </a:txBody>
                  <a:tcPr/>
                </a:tc>
                <a:tc>
                  <a:txBody>
                    <a:bodyPr/>
                    <a:lstStyle/>
                    <a:p>
                      <a:pPr marL="0" marR="0" lvl="0" indent="0" algn="ctr" defTabSz="342900" rtl="0" eaLnBrk="1" fontAlgn="auto" latinLnBrk="0" hangingPunct="1">
                        <a:lnSpc>
                          <a:spcPct val="100000"/>
                        </a:lnSpc>
                        <a:spcBef>
                          <a:spcPts val="0"/>
                        </a:spcBef>
                        <a:spcAft>
                          <a:spcPts val="0"/>
                        </a:spcAft>
                        <a:buClrTx/>
                        <a:buSzTx/>
                        <a:buFontTx/>
                        <a:buNone/>
                        <a:tabLst/>
                        <a:defRPr/>
                      </a:pPr>
                      <a:r>
                        <a:rPr lang="sv-SE" dirty="0"/>
                        <a:t>93%</a:t>
                      </a:r>
                      <a:endParaRPr lang="en-US" dirty="0"/>
                    </a:p>
                  </a:txBody>
                  <a:tcPr marL="86964" marR="86964" anchor="ctr">
                    <a:solidFill>
                      <a:srgbClr val="D2ECF9"/>
                    </a:solidFill>
                  </a:tcPr>
                </a:tc>
                <a:extLst>
                  <a:ext uri="{0D108BD9-81ED-4DB2-BD59-A6C34878D82A}">
                    <a16:rowId xmlns:a16="http://schemas.microsoft.com/office/drawing/2014/main" val="1917669738"/>
                  </a:ext>
                </a:extLst>
              </a:tr>
              <a:tr h="528746">
                <a:tc vMerge="1">
                  <a:txBody>
                    <a:bodyPr/>
                    <a:lstStyle/>
                    <a:p>
                      <a:endParaRPr lang="en-US"/>
                    </a:p>
                  </a:txBody>
                  <a:tcPr/>
                </a:tc>
                <a:tc>
                  <a:txBody>
                    <a:bodyPr/>
                    <a:lstStyle/>
                    <a:p>
                      <a:pPr marL="0" marR="0" lvl="0" indent="0" algn="ctr" defTabSz="342900" rtl="0" eaLnBrk="1" fontAlgn="auto" latinLnBrk="0" hangingPunct="1">
                        <a:lnSpc>
                          <a:spcPct val="100000"/>
                        </a:lnSpc>
                        <a:spcBef>
                          <a:spcPts val="0"/>
                        </a:spcBef>
                        <a:spcAft>
                          <a:spcPts val="0"/>
                        </a:spcAft>
                        <a:buClrTx/>
                        <a:buSzTx/>
                        <a:buFontTx/>
                        <a:buNone/>
                        <a:tabLst/>
                        <a:defRPr/>
                      </a:pPr>
                      <a:r>
                        <a:rPr lang="sv-SE" dirty="0"/>
                        <a:t>4341 commits</a:t>
                      </a:r>
                      <a:endParaRPr lang="en-US" dirty="0"/>
                    </a:p>
                  </a:txBody>
                  <a:tcPr marL="86964" marR="86964" anchor="ctr">
                    <a:solidFill>
                      <a:srgbClr val="D2ECF9"/>
                    </a:solidFill>
                  </a:tcPr>
                </a:tc>
                <a:tc vMerge="1">
                  <a:txBody>
                    <a:bodyPr/>
                    <a:lstStyle/>
                    <a:p>
                      <a:endParaRPr lang="en-US"/>
                    </a:p>
                  </a:txBody>
                  <a:tcPr/>
                </a:tc>
                <a:tc vMerge="1">
                  <a:txBody>
                    <a:bodyPr/>
                    <a:lstStyle/>
                    <a:p>
                      <a:endParaRPr lang="en-US"/>
                    </a:p>
                  </a:txBody>
                  <a:tcPr/>
                </a:tc>
                <a:tc>
                  <a:txBody>
                    <a:bodyPr/>
                    <a:lstStyle/>
                    <a:p>
                      <a:pPr marL="0" marR="0" lvl="0" indent="0" algn="ctr" defTabSz="342900" rtl="0" eaLnBrk="1" fontAlgn="auto" latinLnBrk="0" hangingPunct="1">
                        <a:lnSpc>
                          <a:spcPct val="100000"/>
                        </a:lnSpc>
                        <a:spcBef>
                          <a:spcPts val="0"/>
                        </a:spcBef>
                        <a:spcAft>
                          <a:spcPts val="0"/>
                        </a:spcAft>
                        <a:buClrTx/>
                        <a:buSzTx/>
                        <a:buFontTx/>
                        <a:buNone/>
                        <a:tabLst/>
                        <a:defRPr/>
                      </a:pPr>
                      <a:r>
                        <a:rPr lang="sv-SE" dirty="0"/>
                        <a:t>56%</a:t>
                      </a:r>
                      <a:endParaRPr lang="en-US" dirty="0"/>
                    </a:p>
                  </a:txBody>
                  <a:tcPr marL="86964" marR="86964" anchor="ctr"/>
                </a:tc>
                <a:extLst>
                  <a:ext uri="{0D108BD9-81ED-4DB2-BD59-A6C34878D82A}">
                    <a16:rowId xmlns:a16="http://schemas.microsoft.com/office/drawing/2014/main" val="3177039057"/>
                  </a:ext>
                </a:extLst>
              </a:tr>
            </a:tbl>
          </a:graphicData>
        </a:graphic>
      </p:graphicFrame>
    </p:spTree>
    <p:extLst>
      <p:ext uri="{BB962C8B-B14F-4D97-AF65-F5344CB8AC3E}">
        <p14:creationId xmlns:p14="http://schemas.microsoft.com/office/powerpoint/2010/main" val="41491866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Shape 122"/>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sv" dirty="0"/>
              <a:t>Validation/Future work</a:t>
            </a:r>
          </a:p>
        </p:txBody>
      </p:sp>
      <p:sp>
        <p:nvSpPr>
          <p:cNvPr id="123" name="Shape 123"/>
          <p:cNvSpPr txBox="1">
            <a:spLocks noGrp="1"/>
          </p:cNvSpPr>
          <p:nvPr>
            <p:ph idx="1"/>
          </p:nvPr>
        </p:nvSpPr>
        <p:spPr>
          <a:prstGeom prst="rect">
            <a:avLst/>
          </a:prstGeom>
        </p:spPr>
        <p:txBody>
          <a:bodyPr lIns="91425" tIns="91425" rIns="91425" bIns="91425" anchor="t" anchorCtr="0">
            <a:noAutofit/>
          </a:bodyPr>
          <a:lstStyle/>
          <a:p>
            <a:pPr marL="285750" indent="-285750"/>
            <a:r>
              <a:rPr lang="sv-SE" dirty="0"/>
              <a:t>Run testselection in paralell with complete testsuite</a:t>
            </a:r>
          </a:p>
          <a:p>
            <a:pPr marL="285750" indent="-285750"/>
            <a:r>
              <a:rPr lang="sv-SE" dirty="0"/>
              <a:t>Mutation testing</a:t>
            </a:r>
          </a:p>
          <a:p>
            <a:pPr marL="285750" indent="-285750"/>
            <a:r>
              <a:rPr lang="sv-SE" dirty="0"/>
              <a:t>Move implementation to instance tree?</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BC16DB1-0049-4859-89C8-AA10B2673930}"/>
              </a:ext>
            </a:extLst>
          </p:cNvPr>
          <p:cNvSpPr>
            <a:spLocks noGrp="1"/>
          </p:cNvSpPr>
          <p:nvPr>
            <p:ph type="ctrTitle"/>
          </p:nvPr>
        </p:nvSpPr>
        <p:spPr/>
        <p:txBody>
          <a:bodyPr/>
          <a:lstStyle/>
          <a:p>
            <a:r>
              <a:rPr lang="sv-SE" dirty="0"/>
              <a:t>Questions?</a:t>
            </a:r>
            <a:endParaRPr lang="en-US" dirty="0"/>
          </a:p>
        </p:txBody>
      </p:sp>
    </p:spTree>
    <p:extLst>
      <p:ext uri="{BB962C8B-B14F-4D97-AF65-F5344CB8AC3E}">
        <p14:creationId xmlns:p14="http://schemas.microsoft.com/office/powerpoint/2010/main" val="20188213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Shape 73"/>
          <p:cNvSpPr txBox="1">
            <a:spLocks noGrp="1"/>
          </p:cNvSpPr>
          <p:nvPr>
            <p:ph type="title"/>
          </p:nvPr>
        </p:nvSpPr>
        <p:spPr>
          <a:prstGeom prst="rect">
            <a:avLst/>
          </a:prstGeom>
        </p:spPr>
        <p:txBody>
          <a:bodyPr lIns="91425" tIns="91425" rIns="91425" bIns="91425" anchor="ctr" anchorCtr="0">
            <a:noAutofit/>
          </a:bodyPr>
          <a:lstStyle/>
          <a:p>
            <a:pPr lvl="0" algn="ctr" rtl="0">
              <a:spcBef>
                <a:spcPts val="0"/>
              </a:spcBef>
              <a:buNone/>
            </a:pPr>
            <a:r>
              <a:rPr lang="sv" dirty="0"/>
              <a:t>Safe test selection</a:t>
            </a:r>
          </a:p>
        </p:txBody>
      </p:sp>
      <p:pic>
        <p:nvPicPr>
          <p:cNvPr id="11" name="Content Placeholder 10">
            <a:extLst>
              <a:ext uri="{FF2B5EF4-FFF2-40B4-BE49-F238E27FC236}">
                <a16:creationId xmlns:a16="http://schemas.microsoft.com/office/drawing/2014/main" id="{6314F965-19EE-47FA-A2E6-C9597418F548}"/>
              </a:ext>
            </a:extLst>
          </p:cNvPr>
          <p:cNvPicPr>
            <a:picLocks noGrp="1" noChangeAspect="1"/>
          </p:cNvPicPr>
          <p:nvPr>
            <p:ph idx="1"/>
          </p:nvPr>
        </p:nvPicPr>
        <p:blipFill>
          <a:blip r:embed="rId3"/>
          <a:stretch>
            <a:fillRect/>
          </a:stretch>
        </p:blipFill>
        <p:spPr>
          <a:xfrm>
            <a:off x="1859074" y="1620838"/>
            <a:ext cx="3744690" cy="290988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Shape 86"/>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sv-SE" dirty="0"/>
              <a:t>Modelon</a:t>
            </a:r>
            <a:endParaRPr lang="sv" dirty="0"/>
          </a:p>
        </p:txBody>
      </p:sp>
      <p:sp>
        <p:nvSpPr>
          <p:cNvPr id="87" name="Shape 87"/>
          <p:cNvSpPr txBox="1">
            <a:spLocks noGrp="1"/>
          </p:cNvSpPr>
          <p:nvPr>
            <p:ph sz="half" idx="1"/>
          </p:nvPr>
        </p:nvSpPr>
        <p:spPr>
          <a:prstGeom prst="rect">
            <a:avLst/>
          </a:prstGeom>
        </p:spPr>
        <p:txBody>
          <a:bodyPr lIns="91425" tIns="91425" rIns="91425" bIns="91425" anchor="t" anchorCtr="0">
            <a:noAutofit/>
          </a:bodyPr>
          <a:lstStyle/>
          <a:p>
            <a:pPr marL="285750" indent="-285750"/>
            <a:r>
              <a:rPr lang="sv-SE" dirty="0"/>
              <a:t>Jmodelica.org</a:t>
            </a:r>
          </a:p>
          <a:p>
            <a:pPr marL="285750" indent="-285750"/>
            <a:r>
              <a:rPr lang="sv-SE" dirty="0"/>
              <a:t>OPTIMICA Compiler Toolkit</a:t>
            </a:r>
          </a:p>
          <a:p>
            <a:pPr marL="285750" indent="-285750"/>
            <a:r>
              <a:rPr lang="sv-SE" dirty="0"/>
              <a:t>Model Testing Toolkit</a:t>
            </a:r>
            <a:endParaRPr dirty="0"/>
          </a:p>
        </p:txBody>
      </p:sp>
      <p:sp>
        <p:nvSpPr>
          <p:cNvPr id="5" name="Platshållare för innehåll 4">
            <a:extLst>
              <a:ext uri="{FF2B5EF4-FFF2-40B4-BE49-F238E27FC236}">
                <a16:creationId xmlns:a16="http://schemas.microsoft.com/office/drawing/2014/main" id="{1EC64C18-721D-404B-9377-D385EDB4347F}"/>
              </a:ext>
            </a:extLst>
          </p:cNvPr>
          <p:cNvSpPr>
            <a:spLocks noGrp="1"/>
          </p:cNvSpPr>
          <p:nvPr>
            <p:ph sz="half" idx="2"/>
          </p:nvPr>
        </p:nvSpPr>
        <p:spPr/>
        <p:txBody>
          <a:bodyPr/>
          <a:lstStyle/>
          <a:p>
            <a:endParaRPr lang="en-US"/>
          </a:p>
        </p:txBody>
      </p:sp>
      <p:pic>
        <p:nvPicPr>
          <p:cNvPr id="2" name="Picture 1">
            <a:extLst>
              <a:ext uri="{FF2B5EF4-FFF2-40B4-BE49-F238E27FC236}">
                <a16:creationId xmlns:a16="http://schemas.microsoft.com/office/drawing/2014/main" id="{70DF91C9-ED50-4D8D-AC4B-9DEA42E4C184}"/>
              </a:ext>
            </a:extLst>
          </p:cNvPr>
          <p:cNvPicPr>
            <a:picLocks noChangeAspect="1"/>
          </p:cNvPicPr>
          <p:nvPr/>
        </p:nvPicPr>
        <p:blipFill>
          <a:blip r:embed="rId3"/>
          <a:stretch>
            <a:fillRect/>
          </a:stretch>
        </p:blipFill>
        <p:spPr>
          <a:xfrm>
            <a:off x="3709010" y="850926"/>
            <a:ext cx="2571750" cy="1447800"/>
          </a:xfrm>
          <a:prstGeom prst="rect">
            <a:avLst/>
          </a:prstGeom>
        </p:spPr>
      </p:pic>
      <p:pic>
        <p:nvPicPr>
          <p:cNvPr id="3" name="Picture 2">
            <a:extLst>
              <a:ext uri="{FF2B5EF4-FFF2-40B4-BE49-F238E27FC236}">
                <a16:creationId xmlns:a16="http://schemas.microsoft.com/office/drawing/2014/main" id="{3549FEA9-3CDE-4970-8DF7-8C38F06C210A}"/>
              </a:ext>
            </a:extLst>
          </p:cNvPr>
          <p:cNvPicPr>
            <a:picLocks noChangeAspect="1"/>
          </p:cNvPicPr>
          <p:nvPr/>
        </p:nvPicPr>
        <p:blipFill>
          <a:blip r:embed="rId4"/>
          <a:stretch>
            <a:fillRect/>
          </a:stretch>
        </p:blipFill>
        <p:spPr>
          <a:xfrm>
            <a:off x="3709010" y="2618660"/>
            <a:ext cx="2571750" cy="14478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Shape 79"/>
          <p:cNvSpPr txBox="1">
            <a:spLocks noGrp="1"/>
          </p:cNvSpPr>
          <p:nvPr>
            <p:ph type="title"/>
          </p:nvPr>
        </p:nvSpPr>
        <p:spPr>
          <a:prstGeom prst="rect">
            <a:avLst/>
          </a:prstGeom>
        </p:spPr>
        <p:txBody>
          <a:bodyPr lIns="91425" tIns="91425" rIns="91425" bIns="91425" anchor="ctr" anchorCtr="0">
            <a:noAutofit/>
          </a:bodyPr>
          <a:lstStyle/>
          <a:p>
            <a:pPr lvl="0">
              <a:spcBef>
                <a:spcPts val="0"/>
              </a:spcBef>
              <a:buNone/>
            </a:pPr>
            <a:r>
              <a:rPr lang="sv" dirty="0"/>
              <a:t>Modelica Bouncing Ball example</a:t>
            </a:r>
          </a:p>
        </p:txBody>
      </p:sp>
      <p:sp>
        <p:nvSpPr>
          <p:cNvPr id="81" name="Shape 81"/>
          <p:cNvSpPr txBox="1">
            <a:spLocks noGrp="1"/>
          </p:cNvSpPr>
          <p:nvPr>
            <p:ph sz="half" idx="1"/>
          </p:nvPr>
        </p:nvSpPr>
        <p:spPr>
          <a:prstGeom prst="rect">
            <a:avLst/>
          </a:prstGeom>
        </p:spPr>
        <p:txBody>
          <a:bodyPr lIns="91425" tIns="91425" rIns="91425" bIns="91425" anchor="t" anchorCtr="0">
            <a:noAutofit/>
          </a:bodyPr>
          <a:lstStyle/>
          <a:p>
            <a:pPr lvl="0">
              <a:lnSpc>
                <a:spcPct val="115000"/>
              </a:lnSpc>
              <a:spcBef>
                <a:spcPts val="0"/>
              </a:spcBef>
              <a:buNone/>
            </a:pPr>
            <a:r>
              <a:rPr lang="sv" sz="1400" b="1" dirty="0">
                <a:solidFill>
                  <a:srgbClr val="0000FF"/>
                </a:solidFill>
                <a:latin typeface="Courier New"/>
                <a:ea typeface="Courier New"/>
                <a:cs typeface="Courier New"/>
                <a:sym typeface="Courier New"/>
              </a:rPr>
              <a:t>model</a:t>
            </a:r>
            <a:r>
              <a:rPr lang="sv" sz="1400" dirty="0">
                <a:solidFill>
                  <a:srgbClr val="000000"/>
                </a:solidFill>
                <a:latin typeface="Courier New"/>
                <a:ea typeface="Courier New"/>
                <a:cs typeface="Courier New"/>
                <a:sym typeface="Courier New"/>
              </a:rPr>
              <a:t> BouncingBall</a:t>
            </a:r>
          </a:p>
          <a:p>
            <a:pPr lvl="0">
              <a:lnSpc>
                <a:spcPct val="115000"/>
              </a:lnSpc>
              <a:spcBef>
                <a:spcPts val="0"/>
              </a:spcBef>
              <a:buNone/>
            </a:pPr>
            <a:r>
              <a:rPr lang="sv" sz="1400" dirty="0">
                <a:solidFill>
                  <a:srgbClr val="000000"/>
                </a:solidFill>
                <a:latin typeface="Courier New"/>
                <a:ea typeface="Courier New"/>
                <a:cs typeface="Courier New"/>
                <a:sym typeface="Courier New"/>
              </a:rPr>
              <a:t>  </a:t>
            </a:r>
            <a:r>
              <a:rPr lang="sv" sz="1400" b="1" dirty="0">
                <a:solidFill>
                  <a:srgbClr val="0000FF"/>
                </a:solidFill>
                <a:latin typeface="Courier New"/>
                <a:ea typeface="Courier New"/>
                <a:cs typeface="Courier New"/>
                <a:sym typeface="Courier New"/>
              </a:rPr>
              <a:t>parameter</a:t>
            </a:r>
            <a:r>
              <a:rPr lang="sv" sz="1400" dirty="0">
                <a:solidFill>
                  <a:srgbClr val="000000"/>
                </a:solidFill>
                <a:latin typeface="Courier New"/>
                <a:ea typeface="Courier New"/>
                <a:cs typeface="Courier New"/>
                <a:sym typeface="Courier New"/>
              </a:rPr>
              <a:t> Real e = 0.8;</a:t>
            </a:r>
          </a:p>
          <a:p>
            <a:pPr lvl="0">
              <a:lnSpc>
                <a:spcPct val="115000"/>
              </a:lnSpc>
              <a:spcBef>
                <a:spcPts val="0"/>
              </a:spcBef>
              <a:buNone/>
            </a:pPr>
            <a:r>
              <a:rPr lang="sv" sz="1400" dirty="0">
                <a:solidFill>
                  <a:srgbClr val="000000"/>
                </a:solidFill>
                <a:latin typeface="Courier New"/>
                <a:ea typeface="Courier New"/>
                <a:cs typeface="Courier New"/>
                <a:sym typeface="Courier New"/>
              </a:rPr>
              <a:t>  </a:t>
            </a:r>
            <a:r>
              <a:rPr lang="sv" sz="1400" b="1" dirty="0">
                <a:solidFill>
                  <a:srgbClr val="0000FF"/>
                </a:solidFill>
                <a:latin typeface="Courier New"/>
                <a:ea typeface="Courier New"/>
                <a:cs typeface="Courier New"/>
                <a:sym typeface="Courier New"/>
              </a:rPr>
              <a:t>parameter</a:t>
            </a:r>
            <a:r>
              <a:rPr lang="sv" sz="1400" dirty="0">
                <a:solidFill>
                  <a:srgbClr val="000000"/>
                </a:solidFill>
                <a:latin typeface="Courier New"/>
                <a:ea typeface="Courier New"/>
                <a:cs typeface="Courier New"/>
                <a:sym typeface="Courier New"/>
              </a:rPr>
              <a:t> Real g = 9.81;</a:t>
            </a:r>
          </a:p>
          <a:p>
            <a:pPr lvl="0">
              <a:lnSpc>
                <a:spcPct val="115000"/>
              </a:lnSpc>
              <a:spcBef>
                <a:spcPts val="0"/>
              </a:spcBef>
              <a:buNone/>
            </a:pPr>
            <a:r>
              <a:rPr lang="sv" sz="1400" dirty="0">
                <a:solidFill>
                  <a:srgbClr val="000000"/>
                </a:solidFill>
                <a:latin typeface="Courier New"/>
                <a:ea typeface="Courier New"/>
                <a:cs typeface="Courier New"/>
                <a:sym typeface="Courier New"/>
              </a:rPr>
              <a:t>  Height h(start=1); </a:t>
            </a:r>
          </a:p>
          <a:p>
            <a:pPr lvl="0">
              <a:lnSpc>
                <a:spcPct val="115000"/>
              </a:lnSpc>
              <a:spcBef>
                <a:spcPts val="0"/>
              </a:spcBef>
              <a:buNone/>
            </a:pPr>
            <a:r>
              <a:rPr lang="sv" sz="1400" dirty="0">
                <a:solidFill>
                  <a:srgbClr val="000000"/>
                </a:solidFill>
                <a:latin typeface="Courier New"/>
                <a:ea typeface="Courier New"/>
                <a:cs typeface="Courier New"/>
                <a:sym typeface="Courier New"/>
              </a:rPr>
              <a:t>  Velocity v(start=0); </a:t>
            </a:r>
            <a:endParaRPr lang="sv" sz="1400" dirty="0">
              <a:solidFill>
                <a:srgbClr val="38761D"/>
              </a:solidFill>
              <a:latin typeface="Courier New"/>
              <a:ea typeface="Courier New"/>
              <a:cs typeface="Courier New"/>
              <a:sym typeface="Courier New"/>
            </a:endParaRPr>
          </a:p>
          <a:p>
            <a:pPr lvl="0">
              <a:lnSpc>
                <a:spcPct val="115000"/>
              </a:lnSpc>
              <a:spcBef>
                <a:spcPts val="0"/>
              </a:spcBef>
              <a:buNone/>
            </a:pPr>
            <a:r>
              <a:rPr lang="sv" sz="1400" b="1" dirty="0">
                <a:solidFill>
                  <a:srgbClr val="0000FF"/>
                </a:solidFill>
                <a:latin typeface="Courier New"/>
                <a:ea typeface="Courier New"/>
                <a:cs typeface="Courier New"/>
                <a:sym typeface="Courier New"/>
              </a:rPr>
              <a:t>equation</a:t>
            </a:r>
          </a:p>
          <a:p>
            <a:pPr lvl="0">
              <a:lnSpc>
                <a:spcPct val="115000"/>
              </a:lnSpc>
              <a:spcBef>
                <a:spcPts val="0"/>
              </a:spcBef>
              <a:buNone/>
            </a:pPr>
            <a:r>
              <a:rPr lang="sv" sz="1400" dirty="0">
                <a:solidFill>
                  <a:srgbClr val="000000"/>
                </a:solidFill>
                <a:latin typeface="Courier New"/>
                <a:ea typeface="Courier New"/>
                <a:cs typeface="Courier New"/>
                <a:sym typeface="Courier New"/>
              </a:rPr>
              <a:t>  </a:t>
            </a:r>
            <a:r>
              <a:rPr lang="sv" sz="1400" b="1" dirty="0">
                <a:solidFill>
                  <a:srgbClr val="0000FF"/>
                </a:solidFill>
                <a:latin typeface="Courier New"/>
                <a:ea typeface="Courier New"/>
                <a:cs typeface="Courier New"/>
                <a:sym typeface="Courier New"/>
              </a:rPr>
              <a:t>der</a:t>
            </a:r>
            <a:r>
              <a:rPr lang="sv" sz="1400" dirty="0">
                <a:solidFill>
                  <a:srgbClr val="000000"/>
                </a:solidFill>
                <a:latin typeface="Courier New"/>
                <a:ea typeface="Courier New"/>
                <a:cs typeface="Courier New"/>
                <a:sym typeface="Courier New"/>
              </a:rPr>
              <a:t>(h) = v; </a:t>
            </a:r>
            <a:endParaRPr lang="sv" sz="1400" dirty="0">
              <a:solidFill>
                <a:srgbClr val="38761D"/>
              </a:solidFill>
              <a:latin typeface="Courier New"/>
              <a:ea typeface="Courier New"/>
              <a:cs typeface="Courier New"/>
              <a:sym typeface="Courier New"/>
            </a:endParaRPr>
          </a:p>
          <a:p>
            <a:pPr lvl="0">
              <a:lnSpc>
                <a:spcPct val="115000"/>
              </a:lnSpc>
              <a:spcBef>
                <a:spcPts val="0"/>
              </a:spcBef>
              <a:buNone/>
            </a:pPr>
            <a:r>
              <a:rPr lang="sv" sz="1400" dirty="0">
                <a:solidFill>
                  <a:srgbClr val="000000"/>
                </a:solidFill>
                <a:latin typeface="Courier New"/>
                <a:ea typeface="Courier New"/>
                <a:cs typeface="Courier New"/>
                <a:sym typeface="Courier New"/>
              </a:rPr>
              <a:t>  </a:t>
            </a:r>
            <a:r>
              <a:rPr lang="sv" sz="1400" b="1" dirty="0">
                <a:solidFill>
                  <a:srgbClr val="0000FF"/>
                </a:solidFill>
                <a:latin typeface="Courier New"/>
                <a:ea typeface="Courier New"/>
                <a:cs typeface="Courier New"/>
                <a:sym typeface="Courier New"/>
              </a:rPr>
              <a:t>der</a:t>
            </a:r>
            <a:r>
              <a:rPr lang="sv" sz="1400" dirty="0">
                <a:solidFill>
                  <a:srgbClr val="000000"/>
                </a:solidFill>
                <a:latin typeface="Courier New"/>
                <a:ea typeface="Courier New"/>
                <a:cs typeface="Courier New"/>
                <a:sym typeface="Courier New"/>
              </a:rPr>
              <a:t>(v) = -g;</a:t>
            </a:r>
          </a:p>
          <a:p>
            <a:pPr lvl="0">
              <a:lnSpc>
                <a:spcPct val="115000"/>
              </a:lnSpc>
              <a:spcBef>
                <a:spcPts val="0"/>
              </a:spcBef>
              <a:buNone/>
            </a:pPr>
            <a:r>
              <a:rPr lang="sv" sz="1400" dirty="0">
                <a:solidFill>
                  <a:srgbClr val="000000"/>
                </a:solidFill>
                <a:latin typeface="Courier New"/>
                <a:ea typeface="Courier New"/>
                <a:cs typeface="Courier New"/>
                <a:sym typeface="Courier New"/>
              </a:rPr>
              <a:t>  </a:t>
            </a:r>
            <a:r>
              <a:rPr lang="sv" sz="1400" b="1" dirty="0">
                <a:solidFill>
                  <a:srgbClr val="0000FF"/>
                </a:solidFill>
                <a:latin typeface="Courier New"/>
                <a:ea typeface="Courier New"/>
                <a:cs typeface="Courier New"/>
                <a:sym typeface="Courier New"/>
              </a:rPr>
              <a:t>when</a:t>
            </a:r>
            <a:r>
              <a:rPr lang="sv" sz="1400" dirty="0">
                <a:solidFill>
                  <a:srgbClr val="000000"/>
                </a:solidFill>
                <a:latin typeface="Courier New"/>
                <a:ea typeface="Courier New"/>
                <a:cs typeface="Courier New"/>
                <a:sym typeface="Courier New"/>
              </a:rPr>
              <a:t> h &lt;= 0 </a:t>
            </a:r>
            <a:r>
              <a:rPr lang="sv" sz="1400" b="1" dirty="0">
                <a:solidFill>
                  <a:srgbClr val="0000FF"/>
                </a:solidFill>
                <a:latin typeface="Courier New"/>
                <a:ea typeface="Courier New"/>
                <a:cs typeface="Courier New"/>
                <a:sym typeface="Courier New"/>
              </a:rPr>
              <a:t>then</a:t>
            </a:r>
          </a:p>
          <a:p>
            <a:pPr lvl="0">
              <a:lnSpc>
                <a:spcPct val="115000"/>
              </a:lnSpc>
              <a:spcBef>
                <a:spcPts val="0"/>
              </a:spcBef>
              <a:buNone/>
            </a:pPr>
            <a:r>
              <a:rPr lang="sv" sz="1400" dirty="0">
                <a:solidFill>
                  <a:srgbClr val="000000"/>
                </a:solidFill>
                <a:latin typeface="Courier New"/>
                <a:ea typeface="Courier New"/>
                <a:cs typeface="Courier New"/>
                <a:sym typeface="Courier New"/>
              </a:rPr>
              <a:t>    reinit(v, -e*pre(v)); </a:t>
            </a:r>
          </a:p>
          <a:p>
            <a:pPr lvl="0">
              <a:lnSpc>
                <a:spcPct val="115000"/>
              </a:lnSpc>
              <a:spcBef>
                <a:spcPts val="0"/>
              </a:spcBef>
              <a:buNone/>
            </a:pPr>
            <a:r>
              <a:rPr lang="sv" sz="1400" b="1" dirty="0">
                <a:solidFill>
                  <a:srgbClr val="000000"/>
                </a:solidFill>
                <a:latin typeface="Courier New"/>
                <a:ea typeface="Courier New"/>
                <a:cs typeface="Courier New"/>
                <a:sym typeface="Courier New"/>
              </a:rPr>
              <a:t>  </a:t>
            </a:r>
            <a:r>
              <a:rPr lang="sv" sz="1400" b="1" dirty="0">
                <a:solidFill>
                  <a:srgbClr val="0000FF"/>
                </a:solidFill>
                <a:latin typeface="Courier New"/>
                <a:ea typeface="Courier New"/>
                <a:cs typeface="Courier New"/>
                <a:sym typeface="Courier New"/>
              </a:rPr>
              <a:t>end when</a:t>
            </a:r>
            <a:r>
              <a:rPr lang="sv" sz="1400" dirty="0">
                <a:solidFill>
                  <a:srgbClr val="000000"/>
                </a:solidFill>
                <a:latin typeface="Courier New"/>
                <a:ea typeface="Courier New"/>
                <a:cs typeface="Courier New"/>
                <a:sym typeface="Courier New"/>
              </a:rPr>
              <a:t>;</a:t>
            </a:r>
          </a:p>
          <a:p>
            <a:pPr lvl="0">
              <a:lnSpc>
                <a:spcPct val="115000"/>
              </a:lnSpc>
              <a:spcBef>
                <a:spcPts val="0"/>
              </a:spcBef>
              <a:buNone/>
            </a:pPr>
            <a:r>
              <a:rPr lang="sv" sz="1400" b="1" dirty="0">
                <a:solidFill>
                  <a:srgbClr val="0000FF"/>
                </a:solidFill>
                <a:latin typeface="Courier New"/>
                <a:ea typeface="Courier New"/>
                <a:cs typeface="Courier New"/>
                <a:sym typeface="Courier New"/>
              </a:rPr>
              <a:t>end</a:t>
            </a:r>
            <a:r>
              <a:rPr lang="sv" sz="1400" dirty="0">
                <a:solidFill>
                  <a:srgbClr val="000000"/>
                </a:solidFill>
                <a:latin typeface="Courier New"/>
                <a:ea typeface="Courier New"/>
                <a:cs typeface="Courier New"/>
                <a:sym typeface="Courier New"/>
              </a:rPr>
              <a:t> BouncingBall;</a:t>
            </a:r>
          </a:p>
          <a:p>
            <a:pPr lvl="0">
              <a:spcBef>
                <a:spcPts val="0"/>
              </a:spcBef>
              <a:buNone/>
            </a:pPr>
            <a:endParaRPr dirty="0"/>
          </a:p>
        </p:txBody>
      </p:sp>
      <p:pic>
        <p:nvPicPr>
          <p:cNvPr id="4" name="Platshållare för innehåll 3">
            <a:extLst>
              <a:ext uri="{FF2B5EF4-FFF2-40B4-BE49-F238E27FC236}">
                <a16:creationId xmlns:a16="http://schemas.microsoft.com/office/drawing/2014/main" id="{0BE9B50A-B067-4C0C-AE7D-B0D605064229}"/>
              </a:ext>
            </a:extLst>
          </p:cNvPr>
          <p:cNvPicPr>
            <a:picLocks noGrp="1" noChangeAspect="1"/>
          </p:cNvPicPr>
          <p:nvPr>
            <p:ph sz="half" idx="2"/>
          </p:nvPr>
        </p:nvPicPr>
        <p:blipFill>
          <a:blip r:embed="rId3"/>
          <a:stretch>
            <a:fillRect/>
          </a:stretch>
        </p:blipFill>
        <p:spPr>
          <a:xfrm>
            <a:off x="3817938" y="1899444"/>
            <a:ext cx="3136900" cy="2352675"/>
          </a:xfr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27881-E06F-4CEA-A56A-590AF7F813A2}"/>
              </a:ext>
            </a:extLst>
          </p:cNvPr>
          <p:cNvSpPr>
            <a:spLocks noGrp="1"/>
          </p:cNvSpPr>
          <p:nvPr>
            <p:ph type="title"/>
          </p:nvPr>
        </p:nvSpPr>
        <p:spPr/>
        <p:txBody>
          <a:bodyPr/>
          <a:lstStyle/>
          <a:p>
            <a:r>
              <a:rPr lang="sv-SE" dirty="0"/>
              <a:t>Source tree name lookup limitations</a:t>
            </a:r>
            <a:endParaRPr lang="en-US" dirty="0"/>
          </a:p>
        </p:txBody>
      </p:sp>
      <p:sp>
        <p:nvSpPr>
          <p:cNvPr id="4" name="Platshållare för innehåll 3">
            <a:extLst>
              <a:ext uri="{FF2B5EF4-FFF2-40B4-BE49-F238E27FC236}">
                <a16:creationId xmlns:a16="http://schemas.microsoft.com/office/drawing/2014/main" id="{E0DE9AA3-1309-4781-9757-B215515C45A6}"/>
              </a:ext>
            </a:extLst>
          </p:cNvPr>
          <p:cNvSpPr>
            <a:spLocks noGrp="1"/>
          </p:cNvSpPr>
          <p:nvPr>
            <p:ph idx="1"/>
          </p:nvPr>
        </p:nvSpPr>
        <p:spPr/>
        <p:txBody>
          <a:bodyPr>
            <a:normAutofit fontScale="92500" lnSpcReduction="20000"/>
          </a:bodyPr>
          <a:lstStyle/>
          <a:p>
            <a:pPr marL="0" indent="0">
              <a:buNone/>
            </a:pPr>
            <a:r>
              <a:rPr lang="en-US" sz="1400" b="1" dirty="0">
                <a:solidFill>
                  <a:srgbClr val="0000FF"/>
                </a:solidFill>
                <a:latin typeface="Courier New" panose="02070309020205020404" pitchFamily="49" charset="0"/>
                <a:cs typeface="Courier New" panose="02070309020205020404" pitchFamily="49" charset="0"/>
              </a:rPr>
              <a:t>package</a:t>
            </a:r>
            <a:r>
              <a:rPr lang="en-US" sz="1400" dirty="0">
                <a:latin typeface="Courier New" panose="02070309020205020404" pitchFamily="49" charset="0"/>
                <a:cs typeface="Courier New" panose="02070309020205020404" pitchFamily="49" charset="0"/>
              </a:rPr>
              <a:t> P</a:t>
            </a:r>
          </a:p>
          <a:p>
            <a:pPr marL="0" indent="0">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model</a:t>
            </a:r>
            <a:r>
              <a:rPr lang="en-US" sz="1400" dirty="0">
                <a:latin typeface="Courier New" panose="02070309020205020404" pitchFamily="49" charset="0"/>
                <a:cs typeface="Courier New" panose="02070309020205020404" pitchFamily="49" charset="0"/>
              </a:rPr>
              <a:t> M1</a:t>
            </a:r>
          </a:p>
          <a:p>
            <a:pPr marL="0" indent="0">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replaceable package </a:t>
            </a:r>
            <a:r>
              <a:rPr lang="en-US" sz="1400" dirty="0">
                <a:latin typeface="Courier New" panose="02070309020205020404" pitchFamily="49" charset="0"/>
                <a:cs typeface="Courier New" panose="02070309020205020404" pitchFamily="49" charset="0"/>
              </a:rPr>
              <a:t>P0 = P1;</a:t>
            </a:r>
          </a:p>
          <a:p>
            <a:pPr marL="0" indent="0">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function</a:t>
            </a:r>
            <a:r>
              <a:rPr lang="en-US" sz="1400" dirty="0">
                <a:latin typeface="Courier New" panose="02070309020205020404" pitchFamily="49" charset="0"/>
                <a:cs typeface="Courier New" panose="02070309020205020404" pitchFamily="49" charset="0"/>
              </a:rPr>
              <a:t> f = P0.f;</a:t>
            </a:r>
          </a:p>
          <a:p>
            <a:pPr marL="0" indent="0">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M1;</a:t>
            </a:r>
          </a:p>
          <a:p>
            <a:pPr marL="0" indent="0">
              <a:buNone/>
            </a:pPr>
            <a:endParaRPr lang="en-US" sz="1400" dirty="0">
              <a:latin typeface="Courier New" panose="02070309020205020404" pitchFamily="49" charset="0"/>
              <a:cs typeface="Courier New" panose="02070309020205020404" pitchFamily="49" charset="0"/>
            </a:endParaRPr>
          </a:p>
          <a:p>
            <a:pPr marL="0" indent="0">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model</a:t>
            </a:r>
            <a:r>
              <a:rPr lang="en-US" sz="1400" dirty="0">
                <a:latin typeface="Courier New" panose="02070309020205020404" pitchFamily="49" charset="0"/>
                <a:cs typeface="Courier New" panose="02070309020205020404" pitchFamily="49" charset="0"/>
              </a:rPr>
              <a:t> M2</a:t>
            </a:r>
          </a:p>
          <a:p>
            <a:pPr marL="0" indent="0">
              <a:buNone/>
            </a:pPr>
            <a:r>
              <a:rPr lang="en-US" sz="1400" dirty="0">
                <a:latin typeface="Courier New" panose="02070309020205020404" pitchFamily="49" charset="0"/>
                <a:cs typeface="Courier New" panose="02070309020205020404" pitchFamily="49" charset="0"/>
              </a:rPr>
              <a:t>    M1 m(</a:t>
            </a:r>
            <a:r>
              <a:rPr lang="en-US" sz="1400" b="1" dirty="0">
                <a:solidFill>
                  <a:srgbClr val="0000FF"/>
                </a:solidFill>
                <a:latin typeface="Courier New" panose="02070309020205020404" pitchFamily="49" charset="0"/>
                <a:cs typeface="Courier New" panose="02070309020205020404" pitchFamily="49" charset="0"/>
              </a:rPr>
              <a:t>replaceable package </a:t>
            </a:r>
            <a:r>
              <a:rPr lang="en-US" sz="1400" dirty="0">
                <a:latin typeface="Courier New" panose="02070309020205020404" pitchFamily="49" charset="0"/>
                <a:cs typeface="Courier New" panose="02070309020205020404" pitchFamily="49" charset="0"/>
              </a:rPr>
              <a:t>P0 = P2);</a:t>
            </a:r>
          </a:p>
          <a:p>
            <a:pPr marL="0" indent="0">
              <a:buNone/>
            </a:pPr>
            <a:r>
              <a:rPr lang="en-US" sz="1400" dirty="0">
                <a:latin typeface="Courier New" panose="02070309020205020404" pitchFamily="49" charset="0"/>
                <a:cs typeface="Courier New" panose="02070309020205020404" pitchFamily="49" charset="0"/>
              </a:rPr>
              <a:t>    Real y = </a:t>
            </a:r>
            <a:r>
              <a:rPr lang="en-US" sz="1400" dirty="0" err="1">
                <a:latin typeface="Courier New" panose="02070309020205020404" pitchFamily="49" charset="0"/>
                <a:cs typeface="Courier New" panose="02070309020205020404" pitchFamily="49" charset="0"/>
              </a:rPr>
              <a:t>m.f</a:t>
            </a:r>
            <a:r>
              <a:rPr lang="en-US" sz="1400" dirty="0">
                <a:latin typeface="Courier New" panose="02070309020205020404" pitchFamily="49" charset="0"/>
                <a:cs typeface="Courier New" panose="02070309020205020404" pitchFamily="49" charset="0"/>
              </a:rPr>
              <a:t> (10);</a:t>
            </a:r>
          </a:p>
          <a:p>
            <a:pPr marL="0" indent="0">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M2;</a:t>
            </a:r>
          </a:p>
          <a:p>
            <a:pPr marL="0" indent="0">
              <a:buNone/>
            </a:pP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P;</a:t>
            </a:r>
          </a:p>
          <a:p>
            <a:pPr marL="0" indent="0">
              <a:buNone/>
            </a:pPr>
            <a:endParaRPr lang="en-US" dirty="0"/>
          </a:p>
        </p:txBody>
      </p:sp>
    </p:spTree>
    <p:extLst>
      <p:ext uri="{BB962C8B-B14F-4D97-AF65-F5344CB8AC3E}">
        <p14:creationId xmlns:p14="http://schemas.microsoft.com/office/powerpoint/2010/main" val="12669331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Shape 98"/>
          <p:cNvSpPr txBox="1">
            <a:spLocks noGrp="1"/>
          </p:cNvSpPr>
          <p:nvPr>
            <p:ph type="title"/>
          </p:nvPr>
        </p:nvSpPr>
        <p:spPr/>
        <p:txBody>
          <a:bodyPr/>
          <a:lstStyle/>
          <a:p>
            <a:pPr lvl="0"/>
            <a:r>
              <a:rPr lang="en-US"/>
              <a:t>Dependency rules</a:t>
            </a:r>
            <a:endParaRPr lang="sv" dirty="0"/>
          </a:p>
        </p:txBody>
      </p:sp>
      <p:sp>
        <p:nvSpPr>
          <p:cNvPr id="99" name="Shape 99"/>
          <p:cNvSpPr txBox="1">
            <a:spLocks noGrp="1"/>
          </p:cNvSpPr>
          <p:nvPr>
            <p:ph idx="1"/>
          </p:nvPr>
        </p:nvSpPr>
        <p:spPr>
          <a:prstGeom prst="rect">
            <a:avLst/>
          </a:prstGeom>
        </p:spPr>
        <p:txBody>
          <a:bodyPr lIns="91425" tIns="91425" rIns="91425" bIns="91425" anchor="t" anchorCtr="0">
            <a:noAutofit/>
          </a:bodyPr>
          <a:lstStyle/>
          <a:p>
            <a:pPr marL="342900" indent="-342900"/>
            <a:endParaRPr lang="en-US" dirty="0"/>
          </a:p>
          <a:p>
            <a:pPr marL="342900" lvl="0" indent="-342900">
              <a:buFont typeface="+mj-lt"/>
              <a:buAutoNum type="arabicPeriod"/>
            </a:pPr>
            <a:r>
              <a:rPr lang="en-US" dirty="0"/>
              <a:t>A class depends on all classes referenced by resolvable accesses within it, not including accesses within paths.</a:t>
            </a:r>
          </a:p>
          <a:p>
            <a:pPr marL="342900" lvl="0" indent="-342900">
              <a:buFont typeface="+mj-lt"/>
              <a:buAutoNum type="arabicPeriod"/>
            </a:pPr>
            <a:r>
              <a:rPr lang="en-US" dirty="0"/>
              <a:t>A class depends on its enclosing class.</a:t>
            </a:r>
          </a:p>
          <a:p>
            <a:pPr marL="342900" lvl="0" indent="-342900">
              <a:buFont typeface="+mj-lt"/>
              <a:buAutoNum type="arabicPeriod"/>
            </a:pPr>
            <a:r>
              <a:rPr lang="en-US" dirty="0"/>
              <a:t>A class depends on all classes referenced by access paths within it. A unresolvable access can still contain resolvable accesses within its path.</a:t>
            </a:r>
          </a:p>
          <a:p>
            <a:pPr marL="342900" lvl="0" indent="-342900">
              <a:buFont typeface="+mj-lt"/>
              <a:buAutoNum type="arabicPeriod"/>
            </a:pPr>
            <a:r>
              <a:rPr lang="en-US" dirty="0"/>
              <a:t>A class depends on all classes enclosed by an accessed class. This does not include access within paths but if an access is not resolvable, the last resolvable access in the path will be used instead. </a:t>
            </a:r>
          </a:p>
          <a:p>
            <a:pPr marL="342900" lvl="0" indent="-342900">
              <a:buFont typeface="+mj-lt"/>
              <a:buAutoNum type="arabicPeriod"/>
            </a:pPr>
            <a:r>
              <a:rPr lang="en-US" dirty="0"/>
              <a:t>Exception to Rule 4: Rule 4 is not applicable to import statements.</a:t>
            </a:r>
          </a:p>
          <a:p>
            <a:pPr marL="342900" lvl="0" indent="-342900">
              <a:buFont typeface="+mj-lt"/>
              <a:buAutoNum type="arabicPeriod"/>
            </a:pP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4E445-2DA2-41DB-AAFE-0FD1EDD6F21B}"/>
              </a:ext>
            </a:extLst>
          </p:cNvPr>
          <p:cNvSpPr>
            <a:spLocks noGrp="1"/>
          </p:cNvSpPr>
          <p:nvPr>
            <p:ph type="title"/>
          </p:nvPr>
        </p:nvSpPr>
        <p:spPr/>
        <p:txBody>
          <a:bodyPr/>
          <a:lstStyle/>
          <a:p>
            <a:r>
              <a:rPr lang="sv-SE" dirty="0"/>
              <a:t>Dependency rules</a:t>
            </a:r>
            <a:endParaRPr lang="en-US" dirty="0"/>
          </a:p>
        </p:txBody>
      </p:sp>
      <p:sp>
        <p:nvSpPr>
          <p:cNvPr id="3" name="Text Placeholder 2">
            <a:extLst>
              <a:ext uri="{FF2B5EF4-FFF2-40B4-BE49-F238E27FC236}">
                <a16:creationId xmlns:a16="http://schemas.microsoft.com/office/drawing/2014/main" id="{B01D42F6-70AD-4881-8A77-6CB5CA3B7F68}"/>
              </a:ext>
            </a:extLst>
          </p:cNvPr>
          <p:cNvSpPr>
            <a:spLocks noGrp="1"/>
          </p:cNvSpPr>
          <p:nvPr>
            <p:ph type="body" idx="1"/>
          </p:nvPr>
        </p:nvSpPr>
        <p:spPr>
          <a:xfrm>
            <a:off x="506809" y="1620737"/>
            <a:ext cx="6448693" cy="432197"/>
          </a:xfrm>
        </p:spPr>
        <p:txBody>
          <a:bodyPr/>
          <a:lstStyle/>
          <a:p>
            <a:r>
              <a:rPr lang="sv-SE" dirty="0"/>
              <a:t>2. </a:t>
            </a:r>
            <a:r>
              <a:rPr lang="en-US" dirty="0"/>
              <a:t>A class depends on its enclosing class.</a:t>
            </a:r>
          </a:p>
          <a:p>
            <a:endParaRPr lang="sv-SE" dirty="0"/>
          </a:p>
        </p:txBody>
      </p:sp>
      <p:sp>
        <p:nvSpPr>
          <p:cNvPr id="4" name="Content Placeholder 3">
            <a:extLst>
              <a:ext uri="{FF2B5EF4-FFF2-40B4-BE49-F238E27FC236}">
                <a16:creationId xmlns:a16="http://schemas.microsoft.com/office/drawing/2014/main" id="{FCA11E83-AFED-4A1C-A968-A63EA79FD6AA}"/>
              </a:ext>
            </a:extLst>
          </p:cNvPr>
          <p:cNvSpPr>
            <a:spLocks noGrp="1"/>
          </p:cNvSpPr>
          <p:nvPr>
            <p:ph sz="half" idx="2"/>
          </p:nvPr>
        </p:nvSpPr>
        <p:spPr>
          <a:xfrm>
            <a:off x="506809" y="2052934"/>
            <a:ext cx="3064391" cy="2478088"/>
          </a:xfrm>
        </p:spPr>
        <p:txBody>
          <a:bodyPr>
            <a:normAutofit lnSpcReduction="10000"/>
          </a:bodyPr>
          <a:lstStyle/>
          <a:p>
            <a:pPr marL="0" indent="0">
              <a:buNone/>
            </a:pPr>
            <a:r>
              <a:rPr lang="da-DK" sz="1400" b="1" dirty="0">
                <a:solidFill>
                  <a:srgbClr val="0000FF"/>
                </a:solidFill>
                <a:latin typeface="Courier New" panose="02070309020205020404" pitchFamily="49" charset="0"/>
                <a:cs typeface="Courier New" panose="02070309020205020404" pitchFamily="49" charset="0"/>
              </a:rPr>
              <a:t>package</a:t>
            </a:r>
            <a:r>
              <a:rPr lang="da-DK" sz="1400" dirty="0">
                <a:latin typeface="Courier New" panose="02070309020205020404" pitchFamily="49" charset="0"/>
                <a:cs typeface="Courier New" panose="02070309020205020404" pitchFamily="49" charset="0"/>
              </a:rPr>
              <a:t> P</a:t>
            </a:r>
          </a:p>
          <a:p>
            <a:pPr marL="0" indent="0">
              <a:buNone/>
            </a:pPr>
            <a:r>
              <a:rPr lang="da-DK" sz="1400" dirty="0">
                <a:latin typeface="Courier New" panose="02070309020205020404" pitchFamily="49" charset="0"/>
                <a:cs typeface="Courier New" panose="02070309020205020404" pitchFamily="49" charset="0"/>
              </a:rPr>
              <a:t> </a:t>
            </a:r>
            <a:r>
              <a:rPr lang="da-DK" sz="1400" b="1" dirty="0">
                <a:solidFill>
                  <a:srgbClr val="0000FF"/>
                </a:solidFill>
                <a:latin typeface="Courier New" panose="02070309020205020404" pitchFamily="49" charset="0"/>
                <a:cs typeface="Courier New" panose="02070309020205020404" pitchFamily="49" charset="0"/>
              </a:rPr>
              <a:t> constant </a:t>
            </a:r>
            <a:r>
              <a:rPr lang="da-DK" sz="1400" dirty="0">
                <a:latin typeface="Courier New" panose="02070309020205020404" pitchFamily="49" charset="0"/>
                <a:cs typeface="Courier New" panose="02070309020205020404" pitchFamily="49" charset="0"/>
              </a:rPr>
              <a:t>Real k = 1;</a:t>
            </a:r>
          </a:p>
          <a:p>
            <a:pPr marL="0" indent="0">
              <a:buNone/>
            </a:pPr>
            <a:r>
              <a:rPr lang="da-DK" sz="1400" dirty="0">
                <a:latin typeface="Courier New" panose="02070309020205020404" pitchFamily="49" charset="0"/>
                <a:cs typeface="Courier New" panose="02070309020205020404" pitchFamily="49" charset="0"/>
              </a:rPr>
              <a:t>  </a:t>
            </a:r>
            <a:r>
              <a:rPr lang="da-DK" sz="1400" b="1" dirty="0">
                <a:solidFill>
                  <a:srgbClr val="0000FF"/>
                </a:solidFill>
                <a:latin typeface="Courier New" panose="02070309020205020404" pitchFamily="49" charset="0"/>
                <a:cs typeface="Courier New" panose="02070309020205020404" pitchFamily="49" charset="0"/>
              </a:rPr>
              <a:t>model</a:t>
            </a:r>
            <a:r>
              <a:rPr lang="da-DK" sz="1400" dirty="0">
                <a:latin typeface="Courier New" panose="02070309020205020404" pitchFamily="49" charset="0"/>
                <a:cs typeface="Courier New" panose="02070309020205020404" pitchFamily="49" charset="0"/>
              </a:rPr>
              <a:t> M1</a:t>
            </a:r>
          </a:p>
          <a:p>
            <a:pPr marL="0" indent="0">
              <a:buNone/>
            </a:pPr>
            <a:r>
              <a:rPr lang="da-DK" sz="1400" dirty="0">
                <a:latin typeface="Courier New" panose="02070309020205020404" pitchFamily="49" charset="0"/>
                <a:cs typeface="Courier New" panose="02070309020205020404" pitchFamily="49" charset="0"/>
              </a:rPr>
              <a:t>    </a:t>
            </a:r>
            <a:r>
              <a:rPr lang="da-DK" sz="1400" b="1" dirty="0">
                <a:solidFill>
                  <a:srgbClr val="0000FF"/>
                </a:solidFill>
                <a:latin typeface="Courier New" panose="02070309020205020404" pitchFamily="49" charset="0"/>
                <a:cs typeface="Courier New" panose="02070309020205020404" pitchFamily="49" charset="0"/>
              </a:rPr>
              <a:t>model</a:t>
            </a:r>
            <a:r>
              <a:rPr lang="da-DK" sz="1400" dirty="0">
                <a:latin typeface="Courier New" panose="02070309020205020404" pitchFamily="49" charset="0"/>
                <a:cs typeface="Courier New" panose="02070309020205020404" pitchFamily="49" charset="0"/>
              </a:rPr>
              <a:t> M2</a:t>
            </a:r>
          </a:p>
          <a:p>
            <a:pPr marL="0" indent="0">
              <a:buNone/>
            </a:pPr>
            <a:r>
              <a:rPr lang="da-DK" sz="1400" dirty="0">
                <a:latin typeface="Courier New" panose="02070309020205020404" pitchFamily="49" charset="0"/>
                <a:cs typeface="Courier New" panose="02070309020205020404" pitchFamily="49" charset="0"/>
              </a:rPr>
              <a:t>      Real x = k;</a:t>
            </a:r>
          </a:p>
          <a:p>
            <a:pPr marL="0" indent="0">
              <a:buNone/>
            </a:pPr>
            <a:r>
              <a:rPr lang="da-DK" sz="1400" dirty="0">
                <a:latin typeface="Courier New" panose="02070309020205020404" pitchFamily="49" charset="0"/>
                <a:cs typeface="Courier New" panose="02070309020205020404" pitchFamily="49" charset="0"/>
              </a:rPr>
              <a:t>    </a:t>
            </a:r>
            <a:r>
              <a:rPr lang="da-DK" sz="1400" b="1" dirty="0">
                <a:solidFill>
                  <a:srgbClr val="0000FF"/>
                </a:solidFill>
                <a:latin typeface="Courier New" panose="02070309020205020404" pitchFamily="49" charset="0"/>
                <a:cs typeface="Courier New" panose="02070309020205020404" pitchFamily="49" charset="0"/>
              </a:rPr>
              <a:t>end</a:t>
            </a:r>
            <a:r>
              <a:rPr lang="da-DK" sz="1400" dirty="0">
                <a:latin typeface="Courier New" panose="02070309020205020404" pitchFamily="49" charset="0"/>
                <a:cs typeface="Courier New" panose="02070309020205020404" pitchFamily="49" charset="0"/>
              </a:rPr>
              <a:t> M2;</a:t>
            </a:r>
          </a:p>
          <a:p>
            <a:pPr marL="0" indent="0">
              <a:buNone/>
            </a:pPr>
            <a:r>
              <a:rPr lang="da-DK" sz="1400" dirty="0">
                <a:latin typeface="Courier New" panose="02070309020205020404" pitchFamily="49" charset="0"/>
                <a:cs typeface="Courier New" panose="02070309020205020404" pitchFamily="49" charset="0"/>
              </a:rPr>
              <a:t>  </a:t>
            </a:r>
            <a:r>
              <a:rPr lang="da-DK" sz="1400" b="1" dirty="0">
                <a:solidFill>
                  <a:srgbClr val="0000FF"/>
                </a:solidFill>
                <a:latin typeface="Courier New" panose="02070309020205020404" pitchFamily="49" charset="0"/>
                <a:cs typeface="Courier New" panose="02070309020205020404" pitchFamily="49" charset="0"/>
              </a:rPr>
              <a:t>end</a:t>
            </a:r>
            <a:r>
              <a:rPr lang="da-DK" sz="1400" dirty="0">
                <a:latin typeface="Courier New" panose="02070309020205020404" pitchFamily="49" charset="0"/>
                <a:cs typeface="Courier New" panose="02070309020205020404" pitchFamily="49" charset="0"/>
              </a:rPr>
              <a:t> M1;</a:t>
            </a:r>
          </a:p>
          <a:p>
            <a:pPr marL="0" indent="0">
              <a:buNone/>
            </a:pPr>
            <a:r>
              <a:rPr lang="da-DK" sz="1400" b="1" dirty="0">
                <a:solidFill>
                  <a:srgbClr val="0000FF"/>
                </a:solidFill>
                <a:latin typeface="Courier New" panose="02070309020205020404" pitchFamily="49" charset="0"/>
                <a:cs typeface="Courier New" panose="02070309020205020404" pitchFamily="49" charset="0"/>
              </a:rPr>
              <a:t>end</a:t>
            </a:r>
            <a:r>
              <a:rPr lang="da-DK" sz="1400" dirty="0">
                <a:latin typeface="Courier New" panose="02070309020205020404" pitchFamily="49" charset="0"/>
                <a:cs typeface="Courier New" panose="02070309020205020404" pitchFamily="49" charset="0"/>
              </a:rPr>
              <a:t> P;</a:t>
            </a:r>
            <a:endParaRPr lang="en-US" sz="1400" dirty="0">
              <a:latin typeface="Courier New" panose="02070309020205020404" pitchFamily="49" charset="0"/>
              <a:cs typeface="Courier New" panose="02070309020205020404" pitchFamily="49" charset="0"/>
            </a:endParaRPr>
          </a:p>
        </p:txBody>
      </p:sp>
      <p:pic>
        <p:nvPicPr>
          <p:cNvPr id="10" name="Content Placeholder 9">
            <a:extLst>
              <a:ext uri="{FF2B5EF4-FFF2-40B4-BE49-F238E27FC236}">
                <a16:creationId xmlns:a16="http://schemas.microsoft.com/office/drawing/2014/main" id="{CE610C07-7379-413E-8881-7667C15986FE}"/>
              </a:ext>
            </a:extLst>
          </p:cNvPr>
          <p:cNvPicPr>
            <a:picLocks noGrp="1" noChangeAspect="1"/>
          </p:cNvPicPr>
          <p:nvPr>
            <p:ph sz="quarter" idx="4"/>
          </p:nvPr>
        </p:nvPicPr>
        <p:blipFill>
          <a:blip r:embed="rId2">
            <a:extLst>
              <a:ext uri="{96DAC541-7B7A-43D3-8B79-37D633B846F1}">
                <asvg:svgBlip xmlns:asvg="http://schemas.microsoft.com/office/drawing/2016/SVG/main" r:embed="rId3"/>
              </a:ext>
            </a:extLst>
          </a:blip>
          <a:stretch>
            <a:fillRect/>
          </a:stretch>
        </p:blipFill>
        <p:spPr>
          <a:xfrm>
            <a:off x="4041427" y="2052934"/>
            <a:ext cx="1303218" cy="2478088"/>
          </a:xfrm>
          <a:prstGeom prst="rect">
            <a:avLst/>
          </a:prstGeom>
        </p:spPr>
      </p:pic>
    </p:spTree>
    <p:extLst>
      <p:ext uri="{BB962C8B-B14F-4D97-AF65-F5344CB8AC3E}">
        <p14:creationId xmlns:p14="http://schemas.microsoft.com/office/powerpoint/2010/main" val="21237423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BA945-1E67-41EB-BD20-E6B6EABAF273}"/>
              </a:ext>
            </a:extLst>
          </p:cNvPr>
          <p:cNvSpPr>
            <a:spLocks noGrp="1"/>
          </p:cNvSpPr>
          <p:nvPr>
            <p:ph type="title"/>
          </p:nvPr>
        </p:nvSpPr>
        <p:spPr/>
        <p:txBody>
          <a:bodyPr/>
          <a:lstStyle/>
          <a:p>
            <a:r>
              <a:rPr lang="sv-SE" dirty="0"/>
              <a:t>Dependency rules</a:t>
            </a:r>
            <a:endParaRPr lang="en-US" dirty="0"/>
          </a:p>
        </p:txBody>
      </p:sp>
      <p:sp>
        <p:nvSpPr>
          <p:cNvPr id="10" name="Text Placeholder 9">
            <a:extLst>
              <a:ext uri="{FF2B5EF4-FFF2-40B4-BE49-F238E27FC236}">
                <a16:creationId xmlns:a16="http://schemas.microsoft.com/office/drawing/2014/main" id="{28E910BE-CDF1-4779-84B6-603FDC5A57AF}"/>
              </a:ext>
            </a:extLst>
          </p:cNvPr>
          <p:cNvSpPr>
            <a:spLocks noGrp="1"/>
          </p:cNvSpPr>
          <p:nvPr>
            <p:ph type="body" idx="1"/>
          </p:nvPr>
        </p:nvSpPr>
        <p:spPr>
          <a:xfrm>
            <a:off x="506809" y="1620737"/>
            <a:ext cx="6966791" cy="432197"/>
          </a:xfrm>
        </p:spPr>
        <p:txBody>
          <a:bodyPr/>
          <a:lstStyle/>
          <a:p>
            <a:r>
              <a:rPr lang="en-US" dirty="0"/>
              <a:t>3. A class depends on all classes referenced by access paths within it. A unresolvable access can still contain resolvable accesses within its path.</a:t>
            </a:r>
          </a:p>
        </p:txBody>
      </p:sp>
      <p:sp>
        <p:nvSpPr>
          <p:cNvPr id="13" name="Content Placeholder 12">
            <a:extLst>
              <a:ext uri="{FF2B5EF4-FFF2-40B4-BE49-F238E27FC236}">
                <a16:creationId xmlns:a16="http://schemas.microsoft.com/office/drawing/2014/main" id="{CCE42AC4-086E-470E-B27F-AA9897688FBE}"/>
              </a:ext>
            </a:extLst>
          </p:cNvPr>
          <p:cNvSpPr>
            <a:spLocks noGrp="1"/>
          </p:cNvSpPr>
          <p:nvPr>
            <p:ph sz="half" idx="2"/>
          </p:nvPr>
        </p:nvSpPr>
        <p:spPr>
          <a:xfrm>
            <a:off x="1363609" y="2052638"/>
            <a:ext cx="2452391" cy="2814266"/>
          </a:xfrm>
        </p:spPr>
        <p:txBody>
          <a:bodyPr>
            <a:normAutofit fontScale="85000" lnSpcReduction="20000"/>
          </a:bodyPr>
          <a:lstStyle/>
          <a:p>
            <a:pPr marL="0" indent="0">
              <a:spcBef>
                <a:spcPts val="0"/>
              </a:spcBef>
              <a:buNone/>
            </a:pPr>
            <a:r>
              <a:rPr lang="en-US" sz="1400" b="1" dirty="0">
                <a:solidFill>
                  <a:srgbClr val="0000FF"/>
                </a:solidFill>
                <a:latin typeface="Courier New" panose="02070309020205020404" pitchFamily="49" charset="0"/>
                <a:cs typeface="Courier New" panose="02070309020205020404" pitchFamily="49" charset="0"/>
              </a:rPr>
              <a:t>package</a:t>
            </a:r>
            <a:r>
              <a:rPr lang="en-US" sz="1400" dirty="0">
                <a:latin typeface="Courier New" panose="02070309020205020404" pitchFamily="49" charset="0"/>
                <a:cs typeface="Courier New" panose="02070309020205020404" pitchFamily="49" charset="0"/>
              </a:rPr>
              <a:t> P1</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package</a:t>
            </a:r>
            <a:r>
              <a:rPr lang="en-US" sz="1400" dirty="0">
                <a:latin typeface="Courier New" panose="02070309020205020404" pitchFamily="49" charset="0"/>
                <a:cs typeface="Courier New" panose="02070309020205020404" pitchFamily="49" charset="0"/>
              </a:rPr>
              <a:t> P2</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function</a:t>
            </a:r>
            <a:r>
              <a:rPr lang="en-US" sz="1400" dirty="0">
                <a:latin typeface="Courier New" panose="02070309020205020404" pitchFamily="49" charset="0"/>
                <a:cs typeface="Courier New" panose="02070309020205020404" pitchFamily="49" charset="0"/>
              </a:rPr>
              <a:t> f</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input</a:t>
            </a:r>
            <a:r>
              <a:rPr lang="en-US" sz="1400" dirty="0">
                <a:latin typeface="Courier New" panose="02070309020205020404" pitchFamily="49" charset="0"/>
                <a:cs typeface="Courier New" panose="02070309020205020404" pitchFamily="49" charset="0"/>
              </a:rPr>
              <a:t> Real x;</a:t>
            </a:r>
          </a:p>
          <a:p>
            <a:pPr marL="0" indent="0">
              <a:lnSpc>
                <a:spcPct val="120000"/>
              </a:lnSpc>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output</a:t>
            </a:r>
            <a:r>
              <a:rPr lang="en-US" sz="1400" dirty="0">
                <a:latin typeface="Courier New" panose="02070309020205020404" pitchFamily="49" charset="0"/>
                <a:cs typeface="Courier New" panose="02070309020205020404" pitchFamily="49" charset="0"/>
              </a:rPr>
              <a:t> Real y;</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algorithm</a:t>
            </a:r>
          </a:p>
          <a:p>
            <a:pPr marL="0" indent="0">
              <a:spcBef>
                <a:spcPts val="0"/>
              </a:spcBef>
              <a:buNone/>
            </a:pPr>
            <a:r>
              <a:rPr lang="en-US" sz="1400" dirty="0">
                <a:latin typeface="Courier New" panose="02070309020205020404" pitchFamily="49" charset="0"/>
                <a:cs typeface="Courier New" panose="02070309020205020404" pitchFamily="49" charset="0"/>
              </a:rPr>
              <a:t>      y := x;</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f;</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P2;</a:t>
            </a:r>
          </a:p>
          <a:p>
            <a:pPr marL="0" indent="0">
              <a:spcBef>
                <a:spcPts val="0"/>
              </a:spcBef>
              <a:buNone/>
            </a:pPr>
            <a:endParaRPr lang="en-US" sz="1400" dirty="0">
              <a:latin typeface="Courier New" panose="02070309020205020404" pitchFamily="49" charset="0"/>
              <a:cs typeface="Courier New" panose="02070309020205020404" pitchFamily="49" charset="0"/>
            </a:endParaRP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package</a:t>
            </a:r>
            <a:r>
              <a:rPr lang="en-US" sz="1400" dirty="0">
                <a:latin typeface="Courier New" panose="02070309020205020404" pitchFamily="49" charset="0"/>
                <a:cs typeface="Courier New" panose="02070309020205020404" pitchFamily="49" charset="0"/>
              </a:rPr>
              <a:t> P3</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extends</a:t>
            </a:r>
            <a:r>
              <a:rPr lang="en-US" sz="1400" dirty="0">
                <a:latin typeface="Courier New" panose="02070309020205020404" pitchFamily="49" charset="0"/>
                <a:cs typeface="Courier New" panose="02070309020205020404" pitchFamily="49" charset="0"/>
              </a:rPr>
              <a:t> P2;</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P3</a:t>
            </a:r>
          </a:p>
          <a:p>
            <a:pPr marL="0" indent="0">
              <a:spcBef>
                <a:spcPts val="0"/>
              </a:spcBef>
              <a:buNone/>
            </a:pPr>
            <a:endParaRPr lang="en-US" sz="1400" dirty="0">
              <a:latin typeface="Courier New" panose="02070309020205020404" pitchFamily="49" charset="0"/>
              <a:cs typeface="Courier New" panose="02070309020205020404" pitchFamily="49" charset="0"/>
            </a:endParaRP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 model </a:t>
            </a:r>
            <a:r>
              <a:rPr lang="en-US" sz="1400" dirty="0">
                <a:latin typeface="Courier New" panose="02070309020205020404" pitchFamily="49" charset="0"/>
                <a:cs typeface="Courier New" panose="02070309020205020404" pitchFamily="49" charset="0"/>
              </a:rPr>
              <a:t>M</a:t>
            </a:r>
          </a:p>
          <a:p>
            <a:pPr marL="0" indent="0">
              <a:spcBef>
                <a:spcPts val="0"/>
              </a:spcBef>
              <a:buNone/>
            </a:pPr>
            <a:r>
              <a:rPr lang="en-US" sz="1400" dirty="0">
                <a:latin typeface="Courier New" panose="02070309020205020404" pitchFamily="49" charset="0"/>
                <a:cs typeface="Courier New" panose="02070309020205020404" pitchFamily="49" charset="0"/>
              </a:rPr>
              <a:t>    Real x = P3.f(0);</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M;</a:t>
            </a:r>
          </a:p>
          <a:p>
            <a:pPr marL="0" indent="0">
              <a:spcBef>
                <a:spcPts val="0"/>
              </a:spcBef>
              <a:buNone/>
            </a:pP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P1;</a:t>
            </a:r>
          </a:p>
        </p:txBody>
      </p:sp>
      <p:pic>
        <p:nvPicPr>
          <p:cNvPr id="16" name="Content Placeholder 15">
            <a:extLst>
              <a:ext uri="{FF2B5EF4-FFF2-40B4-BE49-F238E27FC236}">
                <a16:creationId xmlns:a16="http://schemas.microsoft.com/office/drawing/2014/main" id="{ADA64CF7-C184-47DF-AE66-EF8AE754C789}"/>
              </a:ext>
            </a:extLst>
          </p:cNvPr>
          <p:cNvPicPr>
            <a:picLocks noGrp="1" noChangeAspect="1"/>
          </p:cNvPicPr>
          <p:nvPr>
            <p:ph sz="quarter" idx="4"/>
          </p:nvPr>
        </p:nvPicPr>
        <p:blipFill>
          <a:blip r:embed="rId2"/>
          <a:stretch>
            <a:fillRect/>
          </a:stretch>
        </p:blipFill>
        <p:spPr>
          <a:xfrm>
            <a:off x="4259812" y="2052638"/>
            <a:ext cx="1297817" cy="2814266"/>
          </a:xfrm>
          <a:prstGeom prst="rect">
            <a:avLst/>
          </a:prstGeom>
        </p:spPr>
      </p:pic>
    </p:spTree>
    <p:extLst>
      <p:ext uri="{BB962C8B-B14F-4D97-AF65-F5344CB8AC3E}">
        <p14:creationId xmlns:p14="http://schemas.microsoft.com/office/powerpoint/2010/main" val="13683329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4495E-9530-49AD-B334-E35B29EDFE3B}"/>
              </a:ext>
            </a:extLst>
          </p:cNvPr>
          <p:cNvSpPr>
            <a:spLocks noGrp="1"/>
          </p:cNvSpPr>
          <p:nvPr>
            <p:ph type="title"/>
          </p:nvPr>
        </p:nvSpPr>
        <p:spPr/>
        <p:txBody>
          <a:bodyPr/>
          <a:lstStyle/>
          <a:p>
            <a:r>
              <a:rPr lang="sv-SE" dirty="0"/>
              <a:t>Dependency rules</a:t>
            </a:r>
            <a:endParaRPr lang="en-US" dirty="0"/>
          </a:p>
        </p:txBody>
      </p:sp>
      <p:sp>
        <p:nvSpPr>
          <p:cNvPr id="3" name="Text Placeholder 2">
            <a:extLst>
              <a:ext uri="{FF2B5EF4-FFF2-40B4-BE49-F238E27FC236}">
                <a16:creationId xmlns:a16="http://schemas.microsoft.com/office/drawing/2014/main" id="{8E110234-123A-48B8-A46D-21AF4AB8F195}"/>
              </a:ext>
            </a:extLst>
          </p:cNvPr>
          <p:cNvSpPr>
            <a:spLocks noGrp="1"/>
          </p:cNvSpPr>
          <p:nvPr>
            <p:ph type="body" idx="1"/>
          </p:nvPr>
        </p:nvSpPr>
        <p:spPr>
          <a:xfrm>
            <a:off x="506808" y="1620737"/>
            <a:ext cx="6448693" cy="432197"/>
          </a:xfrm>
        </p:spPr>
        <p:txBody>
          <a:bodyPr/>
          <a:lstStyle/>
          <a:p>
            <a:r>
              <a:rPr lang="sv-SE" dirty="0">
                <a:solidFill>
                  <a:schemeClr val="tx2"/>
                </a:solidFill>
              </a:rPr>
              <a:t>4. </a:t>
            </a:r>
            <a:r>
              <a:rPr lang="en-US" dirty="0">
                <a:solidFill>
                  <a:schemeClr val="tx2"/>
                </a:solidFill>
              </a:rPr>
              <a:t>A class depends on all classes enclosed by an accessed class. </a:t>
            </a:r>
          </a:p>
          <a:p>
            <a:endParaRPr lang="en-US" dirty="0"/>
          </a:p>
        </p:txBody>
      </p:sp>
      <p:sp>
        <p:nvSpPr>
          <p:cNvPr id="5" name="Content Placeholder 4">
            <a:extLst>
              <a:ext uri="{FF2B5EF4-FFF2-40B4-BE49-F238E27FC236}">
                <a16:creationId xmlns:a16="http://schemas.microsoft.com/office/drawing/2014/main" id="{6B7729A2-5583-4F4F-8991-2C6BECCCD4E5}"/>
              </a:ext>
            </a:extLst>
          </p:cNvPr>
          <p:cNvSpPr>
            <a:spLocks noGrp="1"/>
          </p:cNvSpPr>
          <p:nvPr>
            <p:ph sz="half" idx="2"/>
          </p:nvPr>
        </p:nvSpPr>
        <p:spPr>
          <a:xfrm>
            <a:off x="506808" y="1851872"/>
            <a:ext cx="3139217" cy="3152127"/>
          </a:xfrm>
        </p:spPr>
        <p:txBody>
          <a:bodyPr>
            <a:noAutofit/>
          </a:bodyPr>
          <a:lstStyle/>
          <a:p>
            <a:pPr marL="0" indent="0">
              <a:spcBef>
                <a:spcPts val="0"/>
              </a:spcBef>
              <a:buNone/>
            </a:pPr>
            <a:r>
              <a:rPr lang="en-US" sz="1200" b="1" dirty="0">
                <a:solidFill>
                  <a:srgbClr val="0000FF"/>
                </a:solidFill>
                <a:latin typeface="Courier New" panose="02070309020205020404" pitchFamily="49" charset="0"/>
                <a:cs typeface="Courier New" panose="02070309020205020404" pitchFamily="49" charset="0"/>
              </a:rPr>
              <a:t>package </a:t>
            </a:r>
            <a:r>
              <a:rPr lang="en-US" sz="1200" dirty="0">
                <a:solidFill>
                  <a:schemeClr val="tx1"/>
                </a:solidFill>
                <a:latin typeface="Courier New" panose="02070309020205020404" pitchFamily="49" charset="0"/>
                <a:cs typeface="Courier New" panose="02070309020205020404" pitchFamily="49" charset="0"/>
              </a:rPr>
              <a:t>P</a:t>
            </a:r>
          </a:p>
          <a:p>
            <a:pPr marL="0" indent="0">
              <a:spcBef>
                <a:spcPts val="0"/>
              </a:spcBef>
              <a:buNone/>
            </a:pPr>
            <a:r>
              <a:rPr lang="en-US" sz="1200" b="1" dirty="0">
                <a:solidFill>
                  <a:srgbClr val="0000FF"/>
                </a:solidFill>
                <a:latin typeface="Courier New" panose="02070309020205020404" pitchFamily="49" charset="0"/>
                <a:cs typeface="Courier New" panose="02070309020205020404" pitchFamily="49" charset="0"/>
              </a:rPr>
              <a:t>  model </a:t>
            </a:r>
            <a:r>
              <a:rPr lang="en-US" sz="1200" dirty="0">
                <a:solidFill>
                  <a:schemeClr val="tx1"/>
                </a:solidFill>
                <a:latin typeface="Courier New" panose="02070309020205020404" pitchFamily="49" charset="0"/>
                <a:cs typeface="Courier New" panose="02070309020205020404" pitchFamily="49" charset="0"/>
              </a:rPr>
              <a:t>M1</a:t>
            </a:r>
          </a:p>
          <a:p>
            <a:pPr marL="0" indent="0">
              <a:spcBef>
                <a:spcPts val="0"/>
              </a:spcBef>
              <a:buNone/>
            </a:pPr>
            <a:r>
              <a:rPr lang="en-US" sz="1200" b="1" dirty="0">
                <a:solidFill>
                  <a:srgbClr val="0000FF"/>
                </a:solidFill>
                <a:latin typeface="Courier New" panose="02070309020205020404" pitchFamily="49" charset="0"/>
                <a:cs typeface="Courier New" panose="02070309020205020404" pitchFamily="49" charset="0"/>
              </a:rPr>
              <a:t>    </a:t>
            </a:r>
            <a:r>
              <a:rPr lang="en-US" sz="1200" dirty="0">
                <a:solidFill>
                  <a:schemeClr val="tx1"/>
                </a:solidFill>
                <a:latin typeface="Courier New" panose="02070309020205020404" pitchFamily="49" charset="0"/>
                <a:cs typeface="Courier New" panose="02070309020205020404" pitchFamily="49" charset="0"/>
              </a:rPr>
              <a:t>M2 m;</a:t>
            </a:r>
          </a:p>
          <a:p>
            <a:pPr marL="0" indent="0">
              <a:spcBef>
                <a:spcPts val="0"/>
              </a:spcBef>
              <a:buNone/>
            </a:pPr>
            <a:r>
              <a:rPr lang="en-US" sz="1200" dirty="0">
                <a:solidFill>
                  <a:schemeClr val="tx1"/>
                </a:solidFill>
                <a:latin typeface="Courier New" panose="02070309020205020404" pitchFamily="49" charset="0"/>
                <a:cs typeface="Courier New" panose="02070309020205020404" pitchFamily="49" charset="0"/>
              </a:rPr>
              <a:t>    Real r = m.M3.f(1);</a:t>
            </a:r>
          </a:p>
          <a:p>
            <a:pPr marL="0" indent="0">
              <a:spcBef>
                <a:spcPts val="0"/>
              </a:spcBef>
              <a:buNone/>
            </a:pPr>
            <a:r>
              <a:rPr lang="en-US" sz="1200" b="1" dirty="0">
                <a:solidFill>
                  <a:srgbClr val="0000FF"/>
                </a:solidFill>
                <a:latin typeface="Courier New" panose="02070309020205020404" pitchFamily="49" charset="0"/>
                <a:cs typeface="Courier New" panose="02070309020205020404" pitchFamily="49" charset="0"/>
              </a:rPr>
              <a:t>  end </a:t>
            </a:r>
            <a:r>
              <a:rPr lang="en-US" sz="1200" dirty="0">
                <a:solidFill>
                  <a:schemeClr val="tx1"/>
                </a:solidFill>
                <a:latin typeface="Courier New" panose="02070309020205020404" pitchFamily="49" charset="0"/>
                <a:cs typeface="Courier New" panose="02070309020205020404" pitchFamily="49" charset="0"/>
              </a:rPr>
              <a:t>M1;</a:t>
            </a:r>
          </a:p>
          <a:p>
            <a:pPr marL="0" indent="0">
              <a:spcBef>
                <a:spcPts val="0"/>
              </a:spcBef>
              <a:buNone/>
            </a:pPr>
            <a:r>
              <a:rPr lang="en-US" sz="1200" b="1" dirty="0">
                <a:solidFill>
                  <a:srgbClr val="0000FF"/>
                </a:solidFill>
                <a:latin typeface="Courier New" panose="02070309020205020404" pitchFamily="49" charset="0"/>
                <a:cs typeface="Courier New" panose="02070309020205020404" pitchFamily="49" charset="0"/>
              </a:rPr>
              <a:t>	</a:t>
            </a:r>
          </a:p>
          <a:p>
            <a:pPr marL="0" indent="0">
              <a:spcBef>
                <a:spcPts val="0"/>
              </a:spcBef>
              <a:buNone/>
            </a:pPr>
            <a:r>
              <a:rPr lang="en-US" sz="1200" b="1" dirty="0">
                <a:solidFill>
                  <a:srgbClr val="0000FF"/>
                </a:solidFill>
                <a:latin typeface="Courier New" panose="02070309020205020404" pitchFamily="49" charset="0"/>
                <a:cs typeface="Courier New" panose="02070309020205020404" pitchFamily="49" charset="0"/>
              </a:rPr>
              <a:t>  model </a:t>
            </a:r>
            <a:r>
              <a:rPr lang="en-US" sz="1200" dirty="0">
                <a:solidFill>
                  <a:schemeClr val="tx1"/>
                </a:solidFill>
                <a:latin typeface="Courier New" panose="02070309020205020404" pitchFamily="49" charset="0"/>
                <a:cs typeface="Courier New" panose="02070309020205020404" pitchFamily="49" charset="0"/>
              </a:rPr>
              <a:t>M2</a:t>
            </a:r>
          </a:p>
          <a:p>
            <a:pPr marL="0" indent="0">
              <a:spcBef>
                <a:spcPts val="0"/>
              </a:spcBef>
              <a:buNone/>
            </a:pPr>
            <a:r>
              <a:rPr lang="en-US" sz="1200" b="1" dirty="0">
                <a:solidFill>
                  <a:srgbClr val="0000FF"/>
                </a:solidFill>
                <a:latin typeface="Courier New" panose="02070309020205020404" pitchFamily="49" charset="0"/>
                <a:cs typeface="Courier New" panose="02070309020205020404" pitchFamily="49" charset="0"/>
              </a:rPr>
              <a:t>    model </a:t>
            </a:r>
            <a:r>
              <a:rPr lang="en-US" sz="1200" dirty="0">
                <a:solidFill>
                  <a:schemeClr val="tx1"/>
                </a:solidFill>
                <a:latin typeface="Courier New" panose="02070309020205020404" pitchFamily="49" charset="0"/>
                <a:cs typeface="Courier New" panose="02070309020205020404" pitchFamily="49" charset="0"/>
              </a:rPr>
              <a:t>M3</a:t>
            </a:r>
          </a:p>
          <a:p>
            <a:pPr marL="0" indent="0">
              <a:spcBef>
                <a:spcPts val="0"/>
              </a:spcBef>
              <a:buNone/>
            </a:pPr>
            <a:r>
              <a:rPr lang="en-US" sz="1200" b="1" dirty="0">
                <a:solidFill>
                  <a:srgbClr val="0000FF"/>
                </a:solidFill>
                <a:latin typeface="Courier New" panose="02070309020205020404" pitchFamily="49" charset="0"/>
                <a:cs typeface="Courier New" panose="02070309020205020404" pitchFamily="49" charset="0"/>
              </a:rPr>
              <a:t>      function </a:t>
            </a:r>
            <a:r>
              <a:rPr lang="en-US" sz="1200" dirty="0">
                <a:solidFill>
                  <a:schemeClr val="tx1"/>
                </a:solidFill>
                <a:latin typeface="Courier New" panose="02070309020205020404" pitchFamily="49" charset="0"/>
                <a:cs typeface="Courier New" panose="02070309020205020404" pitchFamily="49" charset="0"/>
              </a:rPr>
              <a:t>f</a:t>
            </a:r>
          </a:p>
          <a:p>
            <a:pPr marL="0" indent="0">
              <a:spcBef>
                <a:spcPts val="0"/>
              </a:spcBef>
              <a:buNone/>
            </a:pPr>
            <a:r>
              <a:rPr lang="en-US" sz="1200" b="1" dirty="0">
                <a:solidFill>
                  <a:srgbClr val="0000FF"/>
                </a:solidFill>
                <a:latin typeface="Courier New" panose="02070309020205020404" pitchFamily="49" charset="0"/>
                <a:cs typeface="Courier New" panose="02070309020205020404" pitchFamily="49" charset="0"/>
              </a:rPr>
              <a:t>        input </a:t>
            </a:r>
            <a:r>
              <a:rPr lang="en-US" sz="1200" dirty="0">
                <a:solidFill>
                  <a:schemeClr val="tx1"/>
                </a:solidFill>
                <a:latin typeface="Courier New" panose="02070309020205020404" pitchFamily="49" charset="0"/>
                <a:cs typeface="Courier New" panose="02070309020205020404" pitchFamily="49" charset="0"/>
              </a:rPr>
              <a:t>Real x;</a:t>
            </a:r>
          </a:p>
          <a:p>
            <a:pPr marL="0" indent="0">
              <a:spcBef>
                <a:spcPts val="0"/>
              </a:spcBef>
              <a:buNone/>
            </a:pPr>
            <a:r>
              <a:rPr lang="en-US" sz="1200" b="1" dirty="0">
                <a:solidFill>
                  <a:srgbClr val="0000FF"/>
                </a:solidFill>
                <a:latin typeface="Courier New" panose="02070309020205020404" pitchFamily="49" charset="0"/>
                <a:cs typeface="Courier New" panose="02070309020205020404" pitchFamily="49" charset="0"/>
              </a:rPr>
              <a:t>        output </a:t>
            </a:r>
            <a:r>
              <a:rPr lang="en-US" sz="1200" dirty="0">
                <a:solidFill>
                  <a:schemeClr val="tx1"/>
                </a:solidFill>
                <a:latin typeface="Courier New" panose="02070309020205020404" pitchFamily="49" charset="0"/>
                <a:cs typeface="Courier New" panose="02070309020205020404" pitchFamily="49" charset="0"/>
              </a:rPr>
              <a:t>Real y;</a:t>
            </a:r>
          </a:p>
          <a:p>
            <a:pPr marL="0" indent="0">
              <a:spcBef>
                <a:spcPts val="0"/>
              </a:spcBef>
              <a:buNone/>
            </a:pPr>
            <a:r>
              <a:rPr lang="en-US" sz="1200" b="1" dirty="0">
                <a:solidFill>
                  <a:srgbClr val="0000FF"/>
                </a:solidFill>
                <a:latin typeface="Courier New" panose="02070309020205020404" pitchFamily="49" charset="0"/>
                <a:cs typeface="Courier New" panose="02070309020205020404" pitchFamily="49" charset="0"/>
              </a:rPr>
              <a:t>      algorithm</a:t>
            </a:r>
          </a:p>
          <a:p>
            <a:pPr marL="0" indent="0">
              <a:spcBef>
                <a:spcPts val="0"/>
              </a:spcBef>
              <a:buNone/>
            </a:pPr>
            <a:r>
              <a:rPr lang="en-US" sz="1200" b="1" dirty="0">
                <a:solidFill>
                  <a:srgbClr val="0000FF"/>
                </a:solidFill>
                <a:latin typeface="Courier New" panose="02070309020205020404" pitchFamily="49" charset="0"/>
                <a:cs typeface="Courier New" panose="02070309020205020404" pitchFamily="49" charset="0"/>
              </a:rPr>
              <a:t>        </a:t>
            </a:r>
            <a:r>
              <a:rPr lang="en-US" sz="1200" dirty="0">
                <a:solidFill>
                  <a:schemeClr val="tx1"/>
                </a:solidFill>
                <a:latin typeface="Courier New" panose="02070309020205020404" pitchFamily="49" charset="0"/>
                <a:cs typeface="Courier New" panose="02070309020205020404" pitchFamily="49" charset="0"/>
              </a:rPr>
              <a:t>y := x;</a:t>
            </a:r>
          </a:p>
          <a:p>
            <a:pPr marL="0" indent="0">
              <a:spcBef>
                <a:spcPts val="0"/>
              </a:spcBef>
              <a:buNone/>
            </a:pPr>
            <a:r>
              <a:rPr lang="en-US" sz="1200" b="1" dirty="0">
                <a:solidFill>
                  <a:srgbClr val="0000FF"/>
                </a:solidFill>
                <a:latin typeface="Courier New" panose="02070309020205020404" pitchFamily="49" charset="0"/>
                <a:cs typeface="Courier New" panose="02070309020205020404" pitchFamily="49" charset="0"/>
              </a:rPr>
              <a:t>      end </a:t>
            </a:r>
            <a:r>
              <a:rPr lang="en-US" sz="1200" dirty="0">
                <a:solidFill>
                  <a:schemeClr val="tx1"/>
                </a:solidFill>
                <a:latin typeface="Courier New" panose="02070309020205020404" pitchFamily="49" charset="0"/>
                <a:cs typeface="Courier New" panose="02070309020205020404" pitchFamily="49" charset="0"/>
              </a:rPr>
              <a:t>f;</a:t>
            </a:r>
          </a:p>
          <a:p>
            <a:pPr marL="0" indent="0">
              <a:spcBef>
                <a:spcPts val="0"/>
              </a:spcBef>
              <a:buNone/>
            </a:pPr>
            <a:r>
              <a:rPr lang="en-US" sz="1200" b="1" dirty="0">
                <a:solidFill>
                  <a:srgbClr val="0000FF"/>
                </a:solidFill>
                <a:latin typeface="Courier New" panose="02070309020205020404" pitchFamily="49" charset="0"/>
                <a:cs typeface="Courier New" panose="02070309020205020404" pitchFamily="49" charset="0"/>
              </a:rPr>
              <a:t>    end </a:t>
            </a:r>
            <a:r>
              <a:rPr lang="en-US" sz="1200" dirty="0">
                <a:solidFill>
                  <a:schemeClr val="tx1"/>
                </a:solidFill>
                <a:latin typeface="Courier New" panose="02070309020205020404" pitchFamily="49" charset="0"/>
                <a:cs typeface="Courier New" panose="02070309020205020404" pitchFamily="49" charset="0"/>
              </a:rPr>
              <a:t>M3;</a:t>
            </a:r>
          </a:p>
          <a:p>
            <a:pPr marL="0" indent="0">
              <a:spcBef>
                <a:spcPts val="0"/>
              </a:spcBef>
              <a:buNone/>
            </a:pPr>
            <a:r>
              <a:rPr lang="en-US" sz="1200" b="1" dirty="0">
                <a:solidFill>
                  <a:srgbClr val="0000FF"/>
                </a:solidFill>
                <a:latin typeface="Courier New" panose="02070309020205020404" pitchFamily="49" charset="0"/>
                <a:cs typeface="Courier New" panose="02070309020205020404" pitchFamily="49" charset="0"/>
              </a:rPr>
              <a:t>  end </a:t>
            </a:r>
            <a:r>
              <a:rPr lang="en-US" sz="1200" dirty="0">
                <a:solidFill>
                  <a:schemeClr val="tx1"/>
                </a:solidFill>
                <a:latin typeface="Courier New" panose="02070309020205020404" pitchFamily="49" charset="0"/>
                <a:cs typeface="Courier New" panose="02070309020205020404" pitchFamily="49" charset="0"/>
              </a:rPr>
              <a:t>M2;</a:t>
            </a:r>
          </a:p>
          <a:p>
            <a:pPr marL="0" indent="0">
              <a:spcBef>
                <a:spcPts val="0"/>
              </a:spcBef>
              <a:buNone/>
            </a:pPr>
            <a:r>
              <a:rPr lang="en-US" sz="1200" b="1" dirty="0">
                <a:solidFill>
                  <a:srgbClr val="0000FF"/>
                </a:solidFill>
                <a:latin typeface="Courier New" panose="02070309020205020404" pitchFamily="49" charset="0"/>
                <a:cs typeface="Courier New" panose="02070309020205020404" pitchFamily="49" charset="0"/>
              </a:rPr>
              <a:t>end</a:t>
            </a:r>
            <a:r>
              <a:rPr lang="en-US" sz="1200" dirty="0">
                <a:solidFill>
                  <a:schemeClr val="tx1"/>
                </a:solidFill>
                <a:latin typeface="Courier New" panose="02070309020205020404" pitchFamily="49" charset="0"/>
                <a:cs typeface="Courier New" panose="02070309020205020404" pitchFamily="49" charset="0"/>
              </a:rPr>
              <a:t> P;</a:t>
            </a:r>
          </a:p>
        </p:txBody>
      </p:sp>
      <p:pic>
        <p:nvPicPr>
          <p:cNvPr id="10" name="Content Placeholder 9">
            <a:extLst>
              <a:ext uri="{FF2B5EF4-FFF2-40B4-BE49-F238E27FC236}">
                <a16:creationId xmlns:a16="http://schemas.microsoft.com/office/drawing/2014/main" id="{E3DA90C0-8719-4E56-977C-F0767D18A174}"/>
              </a:ext>
            </a:extLst>
          </p:cNvPr>
          <p:cNvPicPr>
            <a:picLocks noGrp="1" noChangeAspect="1"/>
          </p:cNvPicPr>
          <p:nvPr>
            <p:ph sz="quarter" idx="4"/>
          </p:nvPr>
        </p:nvPicPr>
        <p:blipFill>
          <a:blip r:embed="rId2">
            <a:extLst>
              <a:ext uri="{96DAC541-7B7A-43D3-8B79-37D633B846F1}">
                <asvg:svgBlip xmlns:asvg="http://schemas.microsoft.com/office/drawing/2016/SVG/main" r:embed="rId3"/>
              </a:ext>
            </a:extLst>
          </a:blip>
          <a:stretch>
            <a:fillRect/>
          </a:stretch>
        </p:blipFill>
        <p:spPr>
          <a:xfrm>
            <a:off x="3706717" y="2052638"/>
            <a:ext cx="1844010" cy="2886562"/>
          </a:xfrm>
          <a:prstGeom prst="rect">
            <a:avLst/>
          </a:prstGeom>
        </p:spPr>
      </p:pic>
    </p:spTree>
    <p:extLst>
      <p:ext uri="{BB962C8B-B14F-4D97-AF65-F5344CB8AC3E}">
        <p14:creationId xmlns:p14="http://schemas.microsoft.com/office/powerpoint/2010/main" val="1200389935"/>
      </p:ext>
    </p:extLst>
  </p:cSld>
  <p:clrMapOvr>
    <a:masterClrMapping/>
  </p:clrMapOvr>
</p:sld>
</file>

<file path=ppt/theme/theme1.xml><?xml version="1.0" encoding="utf-8"?>
<a:theme xmlns:a="http://schemas.openxmlformats.org/drawingml/2006/main" name="Fasett">
  <a:themeElements>
    <a:clrScheme name="Faset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set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set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178</TotalTime>
  <Words>548</Words>
  <Application>Microsoft Office PowerPoint</Application>
  <PresentationFormat>On-screen Show (16:9)</PresentationFormat>
  <Paragraphs>124</Paragraphs>
  <Slides>16</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Roboto</vt:lpstr>
      <vt:lpstr>Arial</vt:lpstr>
      <vt:lpstr>Courier New</vt:lpstr>
      <vt:lpstr>Trebuchet MS</vt:lpstr>
      <vt:lpstr>Wingdings 3</vt:lpstr>
      <vt:lpstr>Fasett</vt:lpstr>
      <vt:lpstr>Safe regression test selection for Modelica</vt:lpstr>
      <vt:lpstr>Safe test selection</vt:lpstr>
      <vt:lpstr>Modelon</vt:lpstr>
      <vt:lpstr>Modelica Bouncing Ball example</vt:lpstr>
      <vt:lpstr>Source tree name lookup limitations</vt:lpstr>
      <vt:lpstr>Dependency rules</vt:lpstr>
      <vt:lpstr>Dependency rules</vt:lpstr>
      <vt:lpstr>Dependency rules</vt:lpstr>
      <vt:lpstr>Dependency rules</vt:lpstr>
      <vt:lpstr>Implementation</vt:lpstr>
      <vt:lpstr>Evaluation</vt:lpstr>
      <vt:lpstr>Resultat filer och klasser</vt:lpstr>
      <vt:lpstr>Evaluation</vt:lpstr>
      <vt:lpstr>Evaluation</vt:lpstr>
      <vt:lpstr>Validation/Future work</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Presentera oss själva, exjobbet och Modelon</dc:title>
  <dc:creator>Erik Hedblom</dc:creator>
  <cp:lastModifiedBy>Kasper Rundquist</cp:lastModifiedBy>
  <cp:revision>26</cp:revision>
  <dcterms:modified xsi:type="dcterms:W3CDTF">2017-08-22T08:52:17Z</dcterms:modified>
</cp:coreProperties>
</file>